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4" r:id="rId9"/>
    <p:sldId id="265" r:id="rId10"/>
    <p:sldId id="266" r:id="rId11"/>
    <p:sldId id="267" r:id="rId12"/>
    <p:sldId id="268" r:id="rId13"/>
    <p:sldId id="289" r:id="rId14"/>
    <p:sldId id="290" r:id="rId15"/>
    <p:sldId id="291" r:id="rId16"/>
    <p:sldId id="292" r:id="rId17"/>
    <p:sldId id="293" r:id="rId18"/>
    <p:sldId id="294" r:id="rId19"/>
    <p:sldId id="295" r:id="rId20"/>
    <p:sldId id="296" r:id="rId21"/>
    <p:sldId id="297" r:id="rId22"/>
    <p:sldId id="298" r:id="rId23"/>
    <p:sldId id="269" r:id="rId24"/>
    <p:sldId id="270" r:id="rId25"/>
    <p:sldId id="271" r:id="rId26"/>
    <p:sldId id="272" r:id="rId27"/>
    <p:sldId id="273" r:id="rId28"/>
    <p:sldId id="274" r:id="rId29"/>
    <p:sldId id="275" r:id="rId30"/>
    <p:sldId id="276" r:id="rId31"/>
    <p:sldId id="277" r:id="rId32"/>
    <p:sldId id="278" r:id="rId33"/>
    <p:sldId id="280" r:id="rId34"/>
    <p:sldId id="299" r:id="rId35"/>
    <p:sldId id="312" r:id="rId36"/>
    <p:sldId id="300" r:id="rId37"/>
    <p:sldId id="301" r:id="rId38"/>
    <p:sldId id="305" r:id="rId39"/>
    <p:sldId id="311" r:id="rId40"/>
    <p:sldId id="306" r:id="rId41"/>
    <p:sldId id="307" r:id="rId42"/>
    <p:sldId id="308" r:id="rId43"/>
    <p:sldId id="309" r:id="rId44"/>
    <p:sldId id="310" r:id="rId45"/>
    <p:sldId id="302" r:id="rId46"/>
    <p:sldId id="303" r:id="rId47"/>
    <p:sldId id="304" r:id="rId48"/>
    <p:sldId id="281" r:id="rId49"/>
    <p:sldId id="282" r:id="rId50"/>
    <p:sldId id="285" r:id="rId51"/>
    <p:sldId id="287" r:id="rId52"/>
    <p:sldId id="286" r:id="rId53"/>
    <p:sldId id="284" r:id="rId54"/>
    <p:sldId id="283" r:id="rId55"/>
    <p:sldId id="288" r:id="rId5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slide" Target="slides/slide25.xml" /><Relationship Id="rId39" Type="http://schemas.openxmlformats.org/officeDocument/2006/relationships/slide" Target="slides/slide38.xml" /><Relationship Id="rId21" Type="http://schemas.openxmlformats.org/officeDocument/2006/relationships/slide" Target="slides/slide20.xml" /><Relationship Id="rId34" Type="http://schemas.openxmlformats.org/officeDocument/2006/relationships/slide" Target="slides/slide33.xml" /><Relationship Id="rId42" Type="http://schemas.openxmlformats.org/officeDocument/2006/relationships/slide" Target="slides/slide41.xml" /><Relationship Id="rId47" Type="http://schemas.openxmlformats.org/officeDocument/2006/relationships/slide" Target="slides/slide46.xml" /><Relationship Id="rId50" Type="http://schemas.openxmlformats.org/officeDocument/2006/relationships/slide" Target="slides/slide49.xml" /><Relationship Id="rId55" Type="http://schemas.openxmlformats.org/officeDocument/2006/relationships/slide" Target="slides/slide54.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33" Type="http://schemas.openxmlformats.org/officeDocument/2006/relationships/slide" Target="slides/slide32.xml" /><Relationship Id="rId38" Type="http://schemas.openxmlformats.org/officeDocument/2006/relationships/slide" Target="slides/slide37.xml" /><Relationship Id="rId46" Type="http://schemas.openxmlformats.org/officeDocument/2006/relationships/slide" Target="slides/slide45.xml" /><Relationship Id="rId59" Type="http://schemas.openxmlformats.org/officeDocument/2006/relationships/theme" Target="theme/theme1.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29" Type="http://schemas.openxmlformats.org/officeDocument/2006/relationships/slide" Target="slides/slide28.xml" /><Relationship Id="rId41" Type="http://schemas.openxmlformats.org/officeDocument/2006/relationships/slide" Target="slides/slide40.xml" /><Relationship Id="rId54" Type="http://schemas.openxmlformats.org/officeDocument/2006/relationships/slide" Target="slides/slide53.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slide" Target="slides/slide23.xml" /><Relationship Id="rId32" Type="http://schemas.openxmlformats.org/officeDocument/2006/relationships/slide" Target="slides/slide31.xml" /><Relationship Id="rId37" Type="http://schemas.openxmlformats.org/officeDocument/2006/relationships/slide" Target="slides/slide36.xml" /><Relationship Id="rId40" Type="http://schemas.openxmlformats.org/officeDocument/2006/relationships/slide" Target="slides/slide39.xml" /><Relationship Id="rId45" Type="http://schemas.openxmlformats.org/officeDocument/2006/relationships/slide" Target="slides/slide44.xml" /><Relationship Id="rId53" Type="http://schemas.openxmlformats.org/officeDocument/2006/relationships/slide" Target="slides/slide52.xml" /><Relationship Id="rId58" Type="http://schemas.openxmlformats.org/officeDocument/2006/relationships/viewProps" Target="viewProps.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slide" Target="slides/slide27.xml" /><Relationship Id="rId36" Type="http://schemas.openxmlformats.org/officeDocument/2006/relationships/slide" Target="slides/slide35.xml" /><Relationship Id="rId49" Type="http://schemas.openxmlformats.org/officeDocument/2006/relationships/slide" Target="slides/slide48.xml" /><Relationship Id="rId57" Type="http://schemas.openxmlformats.org/officeDocument/2006/relationships/presProps" Target="presProps.xml"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slide" Target="slides/slide30.xml" /><Relationship Id="rId44" Type="http://schemas.openxmlformats.org/officeDocument/2006/relationships/slide" Target="slides/slide43.xml" /><Relationship Id="rId52" Type="http://schemas.openxmlformats.org/officeDocument/2006/relationships/slide" Target="slides/slide51.xml" /><Relationship Id="rId60" Type="http://schemas.openxmlformats.org/officeDocument/2006/relationships/tableStyles" Target="tableStyle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slide" Target="slides/slide26.xml" /><Relationship Id="rId30" Type="http://schemas.openxmlformats.org/officeDocument/2006/relationships/slide" Target="slides/slide29.xml" /><Relationship Id="rId35" Type="http://schemas.openxmlformats.org/officeDocument/2006/relationships/slide" Target="slides/slide34.xml" /><Relationship Id="rId43" Type="http://schemas.openxmlformats.org/officeDocument/2006/relationships/slide" Target="slides/slide42.xml" /><Relationship Id="rId48" Type="http://schemas.openxmlformats.org/officeDocument/2006/relationships/slide" Target="slides/slide47.xml" /><Relationship Id="rId56" Type="http://schemas.openxmlformats.org/officeDocument/2006/relationships/slide" Target="slides/slide55.xml" /><Relationship Id="rId8" Type="http://schemas.openxmlformats.org/officeDocument/2006/relationships/slide" Target="slides/slide7.xml" /><Relationship Id="rId51" Type="http://schemas.openxmlformats.org/officeDocument/2006/relationships/slide" Target="slides/slide50.xml" /><Relationship Id="rId3" Type="http://schemas.openxmlformats.org/officeDocument/2006/relationships/slide" Target="slides/slide2.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5F6AF-D2B7-4D78-B747-63286052F28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08013F0-FFE7-403C-88D7-AE594CFE16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023547A-5E05-484C-8A2D-3120AF51E339}"/>
              </a:ext>
            </a:extLst>
          </p:cNvPr>
          <p:cNvSpPr>
            <a:spLocks noGrp="1"/>
          </p:cNvSpPr>
          <p:nvPr>
            <p:ph type="dt" sz="half" idx="10"/>
          </p:nvPr>
        </p:nvSpPr>
        <p:spPr/>
        <p:txBody>
          <a:bodyPr/>
          <a:lstStyle/>
          <a:p>
            <a:fld id="{55E4DA40-1823-4CB4-AD31-7BE30B2C166A}" type="datetimeFigureOut">
              <a:rPr lang="en-US" smtClean="0"/>
              <a:t>10/6/2022</a:t>
            </a:fld>
            <a:endParaRPr lang="en-US"/>
          </a:p>
        </p:txBody>
      </p:sp>
      <p:sp>
        <p:nvSpPr>
          <p:cNvPr id="5" name="Footer Placeholder 4">
            <a:extLst>
              <a:ext uri="{FF2B5EF4-FFF2-40B4-BE49-F238E27FC236}">
                <a16:creationId xmlns:a16="http://schemas.microsoft.com/office/drawing/2014/main" id="{7D7C2794-8CB7-4A7E-9148-1A20BE12E5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769FBD-E106-431F-9322-81101F50D649}"/>
              </a:ext>
            </a:extLst>
          </p:cNvPr>
          <p:cNvSpPr>
            <a:spLocks noGrp="1"/>
          </p:cNvSpPr>
          <p:nvPr>
            <p:ph type="sldNum" sz="quarter" idx="12"/>
          </p:nvPr>
        </p:nvSpPr>
        <p:spPr/>
        <p:txBody>
          <a:bodyPr/>
          <a:lstStyle/>
          <a:p>
            <a:fld id="{E39175D7-6053-4363-B5B8-0411A6E5DB98}" type="slidenum">
              <a:rPr lang="en-US" smtClean="0"/>
              <a:t>‹#›</a:t>
            </a:fld>
            <a:endParaRPr lang="en-US"/>
          </a:p>
        </p:txBody>
      </p:sp>
    </p:spTree>
    <p:extLst>
      <p:ext uri="{BB962C8B-B14F-4D97-AF65-F5344CB8AC3E}">
        <p14:creationId xmlns:p14="http://schemas.microsoft.com/office/powerpoint/2010/main" val="160150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37EC0C-BD87-4CFF-A5F8-E9CF97A6B3E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BF8AFBC-717C-44C7-B31B-395DBD82970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A40972-7B97-4096-A884-4D3CE920E96F}"/>
              </a:ext>
            </a:extLst>
          </p:cNvPr>
          <p:cNvSpPr>
            <a:spLocks noGrp="1"/>
          </p:cNvSpPr>
          <p:nvPr>
            <p:ph type="dt" sz="half" idx="10"/>
          </p:nvPr>
        </p:nvSpPr>
        <p:spPr/>
        <p:txBody>
          <a:bodyPr/>
          <a:lstStyle/>
          <a:p>
            <a:fld id="{55E4DA40-1823-4CB4-AD31-7BE30B2C166A}" type="datetimeFigureOut">
              <a:rPr lang="en-US" smtClean="0"/>
              <a:t>10/6/2022</a:t>
            </a:fld>
            <a:endParaRPr lang="en-US"/>
          </a:p>
        </p:txBody>
      </p:sp>
      <p:sp>
        <p:nvSpPr>
          <p:cNvPr id="5" name="Footer Placeholder 4">
            <a:extLst>
              <a:ext uri="{FF2B5EF4-FFF2-40B4-BE49-F238E27FC236}">
                <a16:creationId xmlns:a16="http://schemas.microsoft.com/office/drawing/2014/main" id="{B8656195-30D4-402B-A47B-4B8A25A8D0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CC2EEF-B23D-450C-A29C-B923B3CE012E}"/>
              </a:ext>
            </a:extLst>
          </p:cNvPr>
          <p:cNvSpPr>
            <a:spLocks noGrp="1"/>
          </p:cNvSpPr>
          <p:nvPr>
            <p:ph type="sldNum" sz="quarter" idx="12"/>
          </p:nvPr>
        </p:nvSpPr>
        <p:spPr/>
        <p:txBody>
          <a:bodyPr/>
          <a:lstStyle/>
          <a:p>
            <a:fld id="{E39175D7-6053-4363-B5B8-0411A6E5DB98}" type="slidenum">
              <a:rPr lang="en-US" smtClean="0"/>
              <a:t>‹#›</a:t>
            </a:fld>
            <a:endParaRPr lang="en-US"/>
          </a:p>
        </p:txBody>
      </p:sp>
    </p:spTree>
    <p:extLst>
      <p:ext uri="{BB962C8B-B14F-4D97-AF65-F5344CB8AC3E}">
        <p14:creationId xmlns:p14="http://schemas.microsoft.com/office/powerpoint/2010/main" val="23156193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29AF364-69BC-44A9-ACB2-60E7E35DEF7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863F73B-3A31-468E-9C72-C8771F740E0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838B90-35D4-429F-AFE0-40F3E41FF031}"/>
              </a:ext>
            </a:extLst>
          </p:cNvPr>
          <p:cNvSpPr>
            <a:spLocks noGrp="1"/>
          </p:cNvSpPr>
          <p:nvPr>
            <p:ph type="dt" sz="half" idx="10"/>
          </p:nvPr>
        </p:nvSpPr>
        <p:spPr/>
        <p:txBody>
          <a:bodyPr/>
          <a:lstStyle/>
          <a:p>
            <a:fld id="{55E4DA40-1823-4CB4-AD31-7BE30B2C166A}" type="datetimeFigureOut">
              <a:rPr lang="en-US" smtClean="0"/>
              <a:t>10/6/2022</a:t>
            </a:fld>
            <a:endParaRPr lang="en-US"/>
          </a:p>
        </p:txBody>
      </p:sp>
      <p:sp>
        <p:nvSpPr>
          <p:cNvPr id="5" name="Footer Placeholder 4">
            <a:extLst>
              <a:ext uri="{FF2B5EF4-FFF2-40B4-BE49-F238E27FC236}">
                <a16:creationId xmlns:a16="http://schemas.microsoft.com/office/drawing/2014/main" id="{235AE6C3-A301-4D89-903A-8DA9134795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D1DC14-30F9-4B3D-8C17-DA91393244BB}"/>
              </a:ext>
            </a:extLst>
          </p:cNvPr>
          <p:cNvSpPr>
            <a:spLocks noGrp="1"/>
          </p:cNvSpPr>
          <p:nvPr>
            <p:ph type="sldNum" sz="quarter" idx="12"/>
          </p:nvPr>
        </p:nvSpPr>
        <p:spPr/>
        <p:txBody>
          <a:bodyPr/>
          <a:lstStyle/>
          <a:p>
            <a:fld id="{E39175D7-6053-4363-B5B8-0411A6E5DB98}" type="slidenum">
              <a:rPr lang="en-US" smtClean="0"/>
              <a:t>‹#›</a:t>
            </a:fld>
            <a:endParaRPr lang="en-US"/>
          </a:p>
        </p:txBody>
      </p:sp>
    </p:spTree>
    <p:extLst>
      <p:ext uri="{BB962C8B-B14F-4D97-AF65-F5344CB8AC3E}">
        <p14:creationId xmlns:p14="http://schemas.microsoft.com/office/powerpoint/2010/main" val="21844037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14FDB-543F-4FF9-AEDA-9390738A6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EAAAE42-408E-4CEB-B3F1-F92605C604A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4C8A84-4C34-403E-9C6E-8DA77F5D005E}"/>
              </a:ext>
            </a:extLst>
          </p:cNvPr>
          <p:cNvSpPr>
            <a:spLocks noGrp="1"/>
          </p:cNvSpPr>
          <p:nvPr>
            <p:ph type="dt" sz="half" idx="10"/>
          </p:nvPr>
        </p:nvSpPr>
        <p:spPr/>
        <p:txBody>
          <a:bodyPr/>
          <a:lstStyle/>
          <a:p>
            <a:fld id="{55E4DA40-1823-4CB4-AD31-7BE30B2C166A}" type="datetimeFigureOut">
              <a:rPr lang="en-US" smtClean="0"/>
              <a:t>10/6/2022</a:t>
            </a:fld>
            <a:endParaRPr lang="en-US"/>
          </a:p>
        </p:txBody>
      </p:sp>
      <p:sp>
        <p:nvSpPr>
          <p:cNvPr id="5" name="Footer Placeholder 4">
            <a:extLst>
              <a:ext uri="{FF2B5EF4-FFF2-40B4-BE49-F238E27FC236}">
                <a16:creationId xmlns:a16="http://schemas.microsoft.com/office/drawing/2014/main" id="{CFBF8B30-2A9F-48F3-A12E-361B2C6EC1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1CE112-8908-44DF-B215-9D459D3126D9}"/>
              </a:ext>
            </a:extLst>
          </p:cNvPr>
          <p:cNvSpPr>
            <a:spLocks noGrp="1"/>
          </p:cNvSpPr>
          <p:nvPr>
            <p:ph type="sldNum" sz="quarter" idx="12"/>
          </p:nvPr>
        </p:nvSpPr>
        <p:spPr/>
        <p:txBody>
          <a:bodyPr/>
          <a:lstStyle/>
          <a:p>
            <a:fld id="{E39175D7-6053-4363-B5B8-0411A6E5DB98}" type="slidenum">
              <a:rPr lang="en-US" smtClean="0"/>
              <a:t>‹#›</a:t>
            </a:fld>
            <a:endParaRPr lang="en-US"/>
          </a:p>
        </p:txBody>
      </p:sp>
    </p:spTree>
    <p:extLst>
      <p:ext uri="{BB962C8B-B14F-4D97-AF65-F5344CB8AC3E}">
        <p14:creationId xmlns:p14="http://schemas.microsoft.com/office/powerpoint/2010/main" val="38296264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3C8A8-7023-4586-B4D7-A0E9C50F277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1059CAF-D548-448C-BBEE-F656AB7130E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9A62A40-DEAE-4FE0-88C2-917CA4B53AAA}"/>
              </a:ext>
            </a:extLst>
          </p:cNvPr>
          <p:cNvSpPr>
            <a:spLocks noGrp="1"/>
          </p:cNvSpPr>
          <p:nvPr>
            <p:ph type="dt" sz="half" idx="10"/>
          </p:nvPr>
        </p:nvSpPr>
        <p:spPr/>
        <p:txBody>
          <a:bodyPr/>
          <a:lstStyle/>
          <a:p>
            <a:fld id="{55E4DA40-1823-4CB4-AD31-7BE30B2C166A}" type="datetimeFigureOut">
              <a:rPr lang="en-US" smtClean="0"/>
              <a:t>10/6/2022</a:t>
            </a:fld>
            <a:endParaRPr lang="en-US"/>
          </a:p>
        </p:txBody>
      </p:sp>
      <p:sp>
        <p:nvSpPr>
          <p:cNvPr id="5" name="Footer Placeholder 4">
            <a:extLst>
              <a:ext uri="{FF2B5EF4-FFF2-40B4-BE49-F238E27FC236}">
                <a16:creationId xmlns:a16="http://schemas.microsoft.com/office/drawing/2014/main" id="{14DC3B1C-368D-44D9-B80A-7D7E4C8DCB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60177D-448D-4E3D-80A4-5DA6485CD260}"/>
              </a:ext>
            </a:extLst>
          </p:cNvPr>
          <p:cNvSpPr>
            <a:spLocks noGrp="1"/>
          </p:cNvSpPr>
          <p:nvPr>
            <p:ph type="sldNum" sz="quarter" idx="12"/>
          </p:nvPr>
        </p:nvSpPr>
        <p:spPr/>
        <p:txBody>
          <a:bodyPr/>
          <a:lstStyle/>
          <a:p>
            <a:fld id="{E39175D7-6053-4363-B5B8-0411A6E5DB98}" type="slidenum">
              <a:rPr lang="en-US" smtClean="0"/>
              <a:t>‹#›</a:t>
            </a:fld>
            <a:endParaRPr lang="en-US"/>
          </a:p>
        </p:txBody>
      </p:sp>
    </p:spTree>
    <p:extLst>
      <p:ext uri="{BB962C8B-B14F-4D97-AF65-F5344CB8AC3E}">
        <p14:creationId xmlns:p14="http://schemas.microsoft.com/office/powerpoint/2010/main" val="11745859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8E4B9-B786-45AD-A68B-F0FC72717C8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2C8FD5-409B-428D-B9F1-7605AEECFBC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C3DA9CC-1EBD-49CC-A330-E2D6CF69C3A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19621CA-A04D-4505-83FC-ADFAAE134B46}"/>
              </a:ext>
            </a:extLst>
          </p:cNvPr>
          <p:cNvSpPr>
            <a:spLocks noGrp="1"/>
          </p:cNvSpPr>
          <p:nvPr>
            <p:ph type="dt" sz="half" idx="10"/>
          </p:nvPr>
        </p:nvSpPr>
        <p:spPr/>
        <p:txBody>
          <a:bodyPr/>
          <a:lstStyle/>
          <a:p>
            <a:fld id="{55E4DA40-1823-4CB4-AD31-7BE30B2C166A}" type="datetimeFigureOut">
              <a:rPr lang="en-US" smtClean="0"/>
              <a:t>10/6/2022</a:t>
            </a:fld>
            <a:endParaRPr lang="en-US"/>
          </a:p>
        </p:txBody>
      </p:sp>
      <p:sp>
        <p:nvSpPr>
          <p:cNvPr id="6" name="Footer Placeholder 5">
            <a:extLst>
              <a:ext uri="{FF2B5EF4-FFF2-40B4-BE49-F238E27FC236}">
                <a16:creationId xmlns:a16="http://schemas.microsoft.com/office/drawing/2014/main" id="{4412A84A-3A36-4D11-B08E-0BD1CF0126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56F83A7-8E62-4E1F-A2E6-546A449FB946}"/>
              </a:ext>
            </a:extLst>
          </p:cNvPr>
          <p:cNvSpPr>
            <a:spLocks noGrp="1"/>
          </p:cNvSpPr>
          <p:nvPr>
            <p:ph type="sldNum" sz="quarter" idx="12"/>
          </p:nvPr>
        </p:nvSpPr>
        <p:spPr/>
        <p:txBody>
          <a:bodyPr/>
          <a:lstStyle/>
          <a:p>
            <a:fld id="{E39175D7-6053-4363-B5B8-0411A6E5DB98}" type="slidenum">
              <a:rPr lang="en-US" smtClean="0"/>
              <a:t>‹#›</a:t>
            </a:fld>
            <a:endParaRPr lang="en-US"/>
          </a:p>
        </p:txBody>
      </p:sp>
    </p:spTree>
    <p:extLst>
      <p:ext uri="{BB962C8B-B14F-4D97-AF65-F5344CB8AC3E}">
        <p14:creationId xmlns:p14="http://schemas.microsoft.com/office/powerpoint/2010/main" val="37738364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7244D-BBF8-4750-9D79-05462E48CE4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14879E9-6B6D-4BA8-A885-EC321E3D03F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E2F3504-EE8F-463C-8139-FF3357061C8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F36EF8-C015-482F-A218-AA9203E7A1C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70A2556-A279-474B-95F8-0000B6E65CD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37F969F-71CE-41B0-BD12-5A9B36C47D7C}"/>
              </a:ext>
            </a:extLst>
          </p:cNvPr>
          <p:cNvSpPr>
            <a:spLocks noGrp="1"/>
          </p:cNvSpPr>
          <p:nvPr>
            <p:ph type="dt" sz="half" idx="10"/>
          </p:nvPr>
        </p:nvSpPr>
        <p:spPr/>
        <p:txBody>
          <a:bodyPr/>
          <a:lstStyle/>
          <a:p>
            <a:fld id="{55E4DA40-1823-4CB4-AD31-7BE30B2C166A}" type="datetimeFigureOut">
              <a:rPr lang="en-US" smtClean="0"/>
              <a:t>10/6/2022</a:t>
            </a:fld>
            <a:endParaRPr lang="en-US"/>
          </a:p>
        </p:txBody>
      </p:sp>
      <p:sp>
        <p:nvSpPr>
          <p:cNvPr id="8" name="Footer Placeholder 7">
            <a:extLst>
              <a:ext uri="{FF2B5EF4-FFF2-40B4-BE49-F238E27FC236}">
                <a16:creationId xmlns:a16="http://schemas.microsoft.com/office/drawing/2014/main" id="{E8CB95BA-DC5C-4978-9A49-8F44A9E569E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FC5A80A-39AA-4C6E-967D-F86C1BC5106C}"/>
              </a:ext>
            </a:extLst>
          </p:cNvPr>
          <p:cNvSpPr>
            <a:spLocks noGrp="1"/>
          </p:cNvSpPr>
          <p:nvPr>
            <p:ph type="sldNum" sz="quarter" idx="12"/>
          </p:nvPr>
        </p:nvSpPr>
        <p:spPr/>
        <p:txBody>
          <a:bodyPr/>
          <a:lstStyle/>
          <a:p>
            <a:fld id="{E39175D7-6053-4363-B5B8-0411A6E5DB98}" type="slidenum">
              <a:rPr lang="en-US" smtClean="0"/>
              <a:t>‹#›</a:t>
            </a:fld>
            <a:endParaRPr lang="en-US"/>
          </a:p>
        </p:txBody>
      </p:sp>
    </p:spTree>
    <p:extLst>
      <p:ext uri="{BB962C8B-B14F-4D97-AF65-F5344CB8AC3E}">
        <p14:creationId xmlns:p14="http://schemas.microsoft.com/office/powerpoint/2010/main" val="9427693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FB32F-74A7-4D76-A96C-68EAE0AC93C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B7920E6-5D2E-4494-9FFC-2AC0556DC9DD}"/>
              </a:ext>
            </a:extLst>
          </p:cNvPr>
          <p:cNvSpPr>
            <a:spLocks noGrp="1"/>
          </p:cNvSpPr>
          <p:nvPr>
            <p:ph type="dt" sz="half" idx="10"/>
          </p:nvPr>
        </p:nvSpPr>
        <p:spPr/>
        <p:txBody>
          <a:bodyPr/>
          <a:lstStyle/>
          <a:p>
            <a:fld id="{55E4DA40-1823-4CB4-AD31-7BE30B2C166A}" type="datetimeFigureOut">
              <a:rPr lang="en-US" smtClean="0"/>
              <a:t>10/6/2022</a:t>
            </a:fld>
            <a:endParaRPr lang="en-US"/>
          </a:p>
        </p:txBody>
      </p:sp>
      <p:sp>
        <p:nvSpPr>
          <p:cNvPr id="4" name="Footer Placeholder 3">
            <a:extLst>
              <a:ext uri="{FF2B5EF4-FFF2-40B4-BE49-F238E27FC236}">
                <a16:creationId xmlns:a16="http://schemas.microsoft.com/office/drawing/2014/main" id="{3F6A749F-4084-4974-A8E4-D12EC7442D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A3F55B2-9F2C-4E29-BB9D-AC285E77233F}"/>
              </a:ext>
            </a:extLst>
          </p:cNvPr>
          <p:cNvSpPr>
            <a:spLocks noGrp="1"/>
          </p:cNvSpPr>
          <p:nvPr>
            <p:ph type="sldNum" sz="quarter" idx="12"/>
          </p:nvPr>
        </p:nvSpPr>
        <p:spPr/>
        <p:txBody>
          <a:bodyPr/>
          <a:lstStyle/>
          <a:p>
            <a:fld id="{E39175D7-6053-4363-B5B8-0411A6E5DB98}" type="slidenum">
              <a:rPr lang="en-US" smtClean="0"/>
              <a:t>‹#›</a:t>
            </a:fld>
            <a:endParaRPr lang="en-US"/>
          </a:p>
        </p:txBody>
      </p:sp>
    </p:spTree>
    <p:extLst>
      <p:ext uri="{BB962C8B-B14F-4D97-AF65-F5344CB8AC3E}">
        <p14:creationId xmlns:p14="http://schemas.microsoft.com/office/powerpoint/2010/main" val="5403984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47BE9E-1018-4CE7-BAC4-DCE7188DF082}"/>
              </a:ext>
            </a:extLst>
          </p:cNvPr>
          <p:cNvSpPr>
            <a:spLocks noGrp="1"/>
          </p:cNvSpPr>
          <p:nvPr>
            <p:ph type="dt" sz="half" idx="10"/>
          </p:nvPr>
        </p:nvSpPr>
        <p:spPr/>
        <p:txBody>
          <a:bodyPr/>
          <a:lstStyle/>
          <a:p>
            <a:fld id="{55E4DA40-1823-4CB4-AD31-7BE30B2C166A}" type="datetimeFigureOut">
              <a:rPr lang="en-US" smtClean="0"/>
              <a:t>10/6/2022</a:t>
            </a:fld>
            <a:endParaRPr lang="en-US"/>
          </a:p>
        </p:txBody>
      </p:sp>
      <p:sp>
        <p:nvSpPr>
          <p:cNvPr id="3" name="Footer Placeholder 2">
            <a:extLst>
              <a:ext uri="{FF2B5EF4-FFF2-40B4-BE49-F238E27FC236}">
                <a16:creationId xmlns:a16="http://schemas.microsoft.com/office/drawing/2014/main" id="{948B5244-8FAA-46B7-84C7-17B9F40917B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5087B0-8FB7-4FC4-B124-C24D9E1C40B1}"/>
              </a:ext>
            </a:extLst>
          </p:cNvPr>
          <p:cNvSpPr>
            <a:spLocks noGrp="1"/>
          </p:cNvSpPr>
          <p:nvPr>
            <p:ph type="sldNum" sz="quarter" idx="12"/>
          </p:nvPr>
        </p:nvSpPr>
        <p:spPr/>
        <p:txBody>
          <a:bodyPr/>
          <a:lstStyle/>
          <a:p>
            <a:fld id="{E39175D7-6053-4363-B5B8-0411A6E5DB98}" type="slidenum">
              <a:rPr lang="en-US" smtClean="0"/>
              <a:t>‹#›</a:t>
            </a:fld>
            <a:endParaRPr lang="en-US"/>
          </a:p>
        </p:txBody>
      </p:sp>
    </p:spTree>
    <p:extLst>
      <p:ext uri="{BB962C8B-B14F-4D97-AF65-F5344CB8AC3E}">
        <p14:creationId xmlns:p14="http://schemas.microsoft.com/office/powerpoint/2010/main" val="32790840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9AD35-4A6A-4440-BC5A-22BEE1FAE2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293214F-4B85-4081-8495-EB8D22343F9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147C1FA-6ED3-4BF2-A332-91B071E044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BF9534-1228-40B4-81BB-BB9B02A57286}"/>
              </a:ext>
            </a:extLst>
          </p:cNvPr>
          <p:cNvSpPr>
            <a:spLocks noGrp="1"/>
          </p:cNvSpPr>
          <p:nvPr>
            <p:ph type="dt" sz="half" idx="10"/>
          </p:nvPr>
        </p:nvSpPr>
        <p:spPr/>
        <p:txBody>
          <a:bodyPr/>
          <a:lstStyle/>
          <a:p>
            <a:fld id="{55E4DA40-1823-4CB4-AD31-7BE30B2C166A}" type="datetimeFigureOut">
              <a:rPr lang="en-US" smtClean="0"/>
              <a:t>10/6/2022</a:t>
            </a:fld>
            <a:endParaRPr lang="en-US"/>
          </a:p>
        </p:txBody>
      </p:sp>
      <p:sp>
        <p:nvSpPr>
          <p:cNvPr id="6" name="Footer Placeholder 5">
            <a:extLst>
              <a:ext uri="{FF2B5EF4-FFF2-40B4-BE49-F238E27FC236}">
                <a16:creationId xmlns:a16="http://schemas.microsoft.com/office/drawing/2014/main" id="{7163599F-4F49-4A0E-9B06-3AC2EA7AA1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E74C72-8D7D-4E9F-87E4-76EBA232035F}"/>
              </a:ext>
            </a:extLst>
          </p:cNvPr>
          <p:cNvSpPr>
            <a:spLocks noGrp="1"/>
          </p:cNvSpPr>
          <p:nvPr>
            <p:ph type="sldNum" sz="quarter" idx="12"/>
          </p:nvPr>
        </p:nvSpPr>
        <p:spPr/>
        <p:txBody>
          <a:bodyPr/>
          <a:lstStyle/>
          <a:p>
            <a:fld id="{E39175D7-6053-4363-B5B8-0411A6E5DB98}" type="slidenum">
              <a:rPr lang="en-US" smtClean="0"/>
              <a:t>‹#›</a:t>
            </a:fld>
            <a:endParaRPr lang="en-US"/>
          </a:p>
        </p:txBody>
      </p:sp>
    </p:spTree>
    <p:extLst>
      <p:ext uri="{BB962C8B-B14F-4D97-AF65-F5344CB8AC3E}">
        <p14:creationId xmlns:p14="http://schemas.microsoft.com/office/powerpoint/2010/main" val="37449366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EC012-6991-435F-9437-1A452545BE6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1BCD899-9CC4-4A15-92A5-EC5DBCCFE2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04F6A28-CD93-46D9-96AF-551DC7DF85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62692D-B6E4-4B7D-BA31-E72179E5E552}"/>
              </a:ext>
            </a:extLst>
          </p:cNvPr>
          <p:cNvSpPr>
            <a:spLocks noGrp="1"/>
          </p:cNvSpPr>
          <p:nvPr>
            <p:ph type="dt" sz="half" idx="10"/>
          </p:nvPr>
        </p:nvSpPr>
        <p:spPr/>
        <p:txBody>
          <a:bodyPr/>
          <a:lstStyle/>
          <a:p>
            <a:fld id="{55E4DA40-1823-4CB4-AD31-7BE30B2C166A}" type="datetimeFigureOut">
              <a:rPr lang="en-US" smtClean="0"/>
              <a:t>10/6/2022</a:t>
            </a:fld>
            <a:endParaRPr lang="en-US"/>
          </a:p>
        </p:txBody>
      </p:sp>
      <p:sp>
        <p:nvSpPr>
          <p:cNvPr id="6" name="Footer Placeholder 5">
            <a:extLst>
              <a:ext uri="{FF2B5EF4-FFF2-40B4-BE49-F238E27FC236}">
                <a16:creationId xmlns:a16="http://schemas.microsoft.com/office/drawing/2014/main" id="{3F863580-2B94-423F-9B8F-5E6BF1FB80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9F9AD6-2326-4419-9C8F-3A01F910F4F6}"/>
              </a:ext>
            </a:extLst>
          </p:cNvPr>
          <p:cNvSpPr>
            <a:spLocks noGrp="1"/>
          </p:cNvSpPr>
          <p:nvPr>
            <p:ph type="sldNum" sz="quarter" idx="12"/>
          </p:nvPr>
        </p:nvSpPr>
        <p:spPr/>
        <p:txBody>
          <a:bodyPr/>
          <a:lstStyle/>
          <a:p>
            <a:fld id="{E39175D7-6053-4363-B5B8-0411A6E5DB98}" type="slidenum">
              <a:rPr lang="en-US" smtClean="0"/>
              <a:t>‹#›</a:t>
            </a:fld>
            <a:endParaRPr lang="en-US"/>
          </a:p>
        </p:txBody>
      </p:sp>
    </p:spTree>
    <p:extLst>
      <p:ext uri="{BB962C8B-B14F-4D97-AF65-F5344CB8AC3E}">
        <p14:creationId xmlns:p14="http://schemas.microsoft.com/office/powerpoint/2010/main" val="5057856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BCABA44-625A-44FD-8AD9-A4AE8D19AE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F70A717-37A7-41A9-BBC8-490FC600B30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E3CDB3-7A31-412B-B8C5-1D08F241505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E4DA40-1823-4CB4-AD31-7BE30B2C166A}" type="datetimeFigureOut">
              <a:rPr lang="en-US" smtClean="0"/>
              <a:t>10/6/2022</a:t>
            </a:fld>
            <a:endParaRPr lang="en-US"/>
          </a:p>
        </p:txBody>
      </p:sp>
      <p:sp>
        <p:nvSpPr>
          <p:cNvPr id="5" name="Footer Placeholder 4">
            <a:extLst>
              <a:ext uri="{FF2B5EF4-FFF2-40B4-BE49-F238E27FC236}">
                <a16:creationId xmlns:a16="http://schemas.microsoft.com/office/drawing/2014/main" id="{DB313065-5527-414B-A2F6-19C063A90F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88595EA-DA48-4C64-B2B6-B21049505DE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9175D7-6053-4363-B5B8-0411A6E5DB98}" type="slidenum">
              <a:rPr lang="en-US" smtClean="0"/>
              <a:t>‹#›</a:t>
            </a:fld>
            <a:endParaRPr lang="en-US"/>
          </a:p>
        </p:txBody>
      </p:sp>
    </p:spTree>
    <p:extLst>
      <p:ext uri="{BB962C8B-B14F-4D97-AF65-F5344CB8AC3E}">
        <p14:creationId xmlns:p14="http://schemas.microsoft.com/office/powerpoint/2010/main" val="29669923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image" Target="../media/image2.png" /><Relationship Id="rId1" Type="http://schemas.openxmlformats.org/officeDocument/2006/relationships/slideLayout" Target="../slideLayouts/slideLayout7.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Layout" Target="../slideLayouts/slideLayout4.xml" /></Relationships>
</file>

<file path=ppt/slides/_rels/slide15.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Layout" Target="../slideLayouts/slideLayout4.xml" /></Relationships>
</file>

<file path=ppt/slides/_rels/slide16.xml.rels><?xml version="1.0" encoding="UTF-8" standalone="yes"?>
<Relationships xmlns="http://schemas.openxmlformats.org/package/2006/relationships"><Relationship Id="rId2" Type="http://schemas.openxmlformats.org/officeDocument/2006/relationships/image" Target="../media/image5.png" /><Relationship Id="rId1" Type="http://schemas.openxmlformats.org/officeDocument/2006/relationships/slideLayout" Target="../slideLayouts/slideLayout4.xml" /></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 /></Relationships>
</file>

<file path=ppt/slides/_rels/slide18.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4.xml" /></Relationships>
</file>

<file path=ppt/slides/_rels/slide19.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image" Target="../media/image7.png" /><Relationship Id="rId1" Type="http://schemas.openxmlformats.org/officeDocument/2006/relationships/slideLayout" Target="../slideLayouts/slideLayout4.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2" Type="http://schemas.openxmlformats.org/officeDocument/2006/relationships/image" Target="../media/image9.png" /><Relationship Id="rId1" Type="http://schemas.openxmlformats.org/officeDocument/2006/relationships/slideLayout" Target="../slideLayouts/slideLayout4.xml" /></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 /></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 /></Relationships>
</file>

<file path=ppt/slides/_rels/slide23.xml.rels><?xml version="1.0" encoding="UTF-8" standalone="yes"?>
<Relationships xmlns="http://schemas.openxmlformats.org/package/2006/relationships"><Relationship Id="rId2" Type="http://schemas.openxmlformats.org/officeDocument/2006/relationships/image" Target="../media/image10.png" /><Relationship Id="rId1" Type="http://schemas.openxmlformats.org/officeDocument/2006/relationships/slideLayout" Target="../slideLayouts/slideLayout4.xml" /></Relationships>
</file>

<file path=ppt/slides/_rels/slide24.xml.rels><?xml version="1.0" encoding="UTF-8" standalone="yes"?>
<Relationships xmlns="http://schemas.openxmlformats.org/package/2006/relationships"><Relationship Id="rId2" Type="http://schemas.openxmlformats.org/officeDocument/2006/relationships/image" Target="../media/image11.png" /><Relationship Id="rId1" Type="http://schemas.openxmlformats.org/officeDocument/2006/relationships/slideLayout" Target="../slideLayouts/slideLayout4.xml" /></Relationships>
</file>

<file path=ppt/slides/_rels/slide25.xml.rels><?xml version="1.0" encoding="UTF-8" standalone="yes"?>
<Relationships xmlns="http://schemas.openxmlformats.org/package/2006/relationships"><Relationship Id="rId2" Type="http://schemas.openxmlformats.org/officeDocument/2006/relationships/image" Target="../media/image12.png" /><Relationship Id="rId1" Type="http://schemas.openxmlformats.org/officeDocument/2006/relationships/slideLayout" Target="../slideLayouts/slideLayout4.xml" /></Relationships>
</file>

<file path=ppt/slides/_rels/slide26.xml.rels><?xml version="1.0" encoding="UTF-8" standalone="yes"?>
<Relationships xmlns="http://schemas.openxmlformats.org/package/2006/relationships"><Relationship Id="rId2" Type="http://schemas.openxmlformats.org/officeDocument/2006/relationships/image" Target="../media/image13.png" /><Relationship Id="rId1" Type="http://schemas.openxmlformats.org/officeDocument/2006/relationships/slideLayout" Target="../slideLayouts/slideLayout4.xml" /></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9.xml.rels><?xml version="1.0" encoding="UTF-8" standalone="yes"?>
<Relationships xmlns="http://schemas.openxmlformats.org/package/2006/relationships"><Relationship Id="rId2" Type="http://schemas.openxmlformats.org/officeDocument/2006/relationships/image" Target="../media/image14.png" /><Relationship Id="rId1" Type="http://schemas.openxmlformats.org/officeDocument/2006/relationships/slideLayout" Target="../slideLayouts/slideLayout4.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1.xml.rels><?xml version="1.0" encoding="UTF-8" standalone="yes"?>
<Relationships xmlns="http://schemas.openxmlformats.org/package/2006/relationships"><Relationship Id="rId2" Type="http://schemas.openxmlformats.org/officeDocument/2006/relationships/image" Target="../media/image15.png" /><Relationship Id="rId1" Type="http://schemas.openxmlformats.org/officeDocument/2006/relationships/slideLayout" Target="../slideLayouts/slideLayout4.xml" /></Relationships>
</file>

<file path=ppt/slides/_rels/slide32.xml.rels><?xml version="1.0" encoding="UTF-8" standalone="yes"?>
<Relationships xmlns="http://schemas.openxmlformats.org/package/2006/relationships"><Relationship Id="rId3" Type="http://schemas.openxmlformats.org/officeDocument/2006/relationships/image" Target="../media/image17.png" /><Relationship Id="rId2" Type="http://schemas.openxmlformats.org/officeDocument/2006/relationships/image" Target="../media/image16.png" /><Relationship Id="rId1" Type="http://schemas.openxmlformats.org/officeDocument/2006/relationships/slideLayout" Target="../slideLayouts/slideLayout4.xml" /></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8.xml.rels><?xml version="1.0" encoding="UTF-8" standalone="yes"?>
<Relationships xmlns="http://schemas.openxmlformats.org/package/2006/relationships"><Relationship Id="rId2" Type="http://schemas.openxmlformats.org/officeDocument/2006/relationships/image" Target="../media/image18.png" /><Relationship Id="rId1" Type="http://schemas.openxmlformats.org/officeDocument/2006/relationships/slideLayout" Target="../slideLayouts/slideLayout7.xml" /></Relationships>
</file>

<file path=ppt/slides/_rels/slide39.xml.rels><?xml version="1.0" encoding="UTF-8" standalone="yes"?>
<Relationships xmlns="http://schemas.openxmlformats.org/package/2006/relationships"><Relationship Id="rId2" Type="http://schemas.openxmlformats.org/officeDocument/2006/relationships/image" Target="../media/image19.png" /><Relationship Id="rId1" Type="http://schemas.openxmlformats.org/officeDocument/2006/relationships/slideLayout" Target="../slideLayouts/slideLayout7.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7.xm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B7C3C-4615-4903-881F-050FECD10C5D}"/>
              </a:ext>
            </a:extLst>
          </p:cNvPr>
          <p:cNvSpPr>
            <a:spLocks noGrp="1"/>
          </p:cNvSpPr>
          <p:nvPr>
            <p:ph type="ctrTitle"/>
          </p:nvPr>
        </p:nvSpPr>
        <p:spPr/>
        <p:txBody>
          <a:bodyPr/>
          <a:lstStyle/>
          <a:p>
            <a:r>
              <a:rPr lang="en-US" dirty="0"/>
              <a:t>HEAT ENGINES </a:t>
            </a:r>
          </a:p>
        </p:txBody>
      </p:sp>
      <p:sp>
        <p:nvSpPr>
          <p:cNvPr id="3" name="Subtitle 2">
            <a:extLst>
              <a:ext uri="{FF2B5EF4-FFF2-40B4-BE49-F238E27FC236}">
                <a16:creationId xmlns:a16="http://schemas.microsoft.com/office/drawing/2014/main" id="{74EB5DB6-186A-492C-A659-8D30491E894B}"/>
              </a:ext>
            </a:extLst>
          </p:cNvPr>
          <p:cNvSpPr>
            <a:spLocks noGrp="1"/>
          </p:cNvSpPr>
          <p:nvPr>
            <p:ph type="subTitle" idx="1"/>
          </p:nvPr>
        </p:nvSpPr>
        <p:spPr/>
        <p:txBody>
          <a:bodyPr/>
          <a:lstStyle/>
          <a:p>
            <a:r>
              <a:rPr lang="en-US" dirty="0"/>
              <a:t>What is </a:t>
            </a:r>
            <a:r>
              <a:rPr lang="en-US"/>
              <a:t>an engine?</a:t>
            </a:r>
          </a:p>
        </p:txBody>
      </p:sp>
    </p:spTree>
    <p:extLst>
      <p:ext uri="{BB962C8B-B14F-4D97-AF65-F5344CB8AC3E}">
        <p14:creationId xmlns:p14="http://schemas.microsoft.com/office/powerpoint/2010/main" val="10220048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57A481C-58AC-43F8-8AB6-17BF72D5656C}"/>
              </a:ext>
            </a:extLst>
          </p:cNvPr>
          <p:cNvPicPr>
            <a:picLocks noChangeAspect="1"/>
          </p:cNvPicPr>
          <p:nvPr/>
        </p:nvPicPr>
        <p:blipFill>
          <a:blip r:embed="rId2"/>
          <a:stretch>
            <a:fillRect/>
          </a:stretch>
        </p:blipFill>
        <p:spPr>
          <a:xfrm>
            <a:off x="1306285" y="740228"/>
            <a:ext cx="9332685" cy="5863771"/>
          </a:xfrm>
          <a:prstGeom prst="rect">
            <a:avLst/>
          </a:prstGeom>
        </p:spPr>
      </p:pic>
    </p:spTree>
    <p:extLst>
      <p:ext uri="{BB962C8B-B14F-4D97-AF65-F5344CB8AC3E}">
        <p14:creationId xmlns:p14="http://schemas.microsoft.com/office/powerpoint/2010/main" val="32958337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762EB-F53D-4C36-AED3-291394DC672E}"/>
              </a:ext>
            </a:extLst>
          </p:cNvPr>
          <p:cNvSpPr>
            <a:spLocks noGrp="1"/>
          </p:cNvSpPr>
          <p:nvPr>
            <p:ph type="title"/>
          </p:nvPr>
        </p:nvSpPr>
        <p:spPr/>
        <p:txBody>
          <a:bodyPr/>
          <a:lstStyle/>
          <a:p>
            <a:r>
              <a:rPr lang="en-US" dirty="0"/>
              <a:t>Marine Diesel Engine</a:t>
            </a:r>
          </a:p>
        </p:txBody>
      </p:sp>
      <p:sp>
        <p:nvSpPr>
          <p:cNvPr id="3" name="Content Placeholder 2">
            <a:extLst>
              <a:ext uri="{FF2B5EF4-FFF2-40B4-BE49-F238E27FC236}">
                <a16:creationId xmlns:a16="http://schemas.microsoft.com/office/drawing/2014/main" id="{A517133E-0449-4721-91DB-B56CE243C244}"/>
              </a:ext>
            </a:extLst>
          </p:cNvPr>
          <p:cNvSpPr>
            <a:spLocks noGrp="1"/>
          </p:cNvSpPr>
          <p:nvPr>
            <p:ph idx="1"/>
          </p:nvPr>
        </p:nvSpPr>
        <p:spPr/>
        <p:txBody>
          <a:bodyPr/>
          <a:lstStyle/>
          <a:p>
            <a:pPr marL="0" indent="0">
              <a:buNone/>
            </a:pPr>
            <a:r>
              <a:rPr lang="en-US" dirty="0"/>
              <a:t>Diesel engine is a type of internal combustion engine, and works with the principles of compression ignition. </a:t>
            </a:r>
          </a:p>
          <a:p>
            <a:pPr marL="0" indent="0">
              <a:buNone/>
            </a:pPr>
            <a:r>
              <a:rPr lang="en-US" dirty="0"/>
              <a:t>The fuel used can be marine diesel oil (MDO), or Heavy fuel oil (HFO) depending on the type of engine. </a:t>
            </a:r>
          </a:p>
          <a:p>
            <a:pPr marL="0" indent="0">
              <a:buNone/>
            </a:pPr>
            <a:r>
              <a:rPr lang="en-US" dirty="0"/>
              <a:t>In common with all internal combustion engines the diesel engine has a fixed sequence of events with which it operates.</a:t>
            </a:r>
          </a:p>
          <a:p>
            <a:pPr marL="0" indent="0">
              <a:buNone/>
            </a:pPr>
            <a:endParaRPr lang="en-US" dirty="0"/>
          </a:p>
        </p:txBody>
      </p:sp>
    </p:spTree>
    <p:extLst>
      <p:ext uri="{BB962C8B-B14F-4D97-AF65-F5344CB8AC3E}">
        <p14:creationId xmlns:p14="http://schemas.microsoft.com/office/powerpoint/2010/main" val="2863499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AB665-C0A2-40B5-A011-D1DCF0A5A1BB}"/>
              </a:ext>
            </a:extLst>
          </p:cNvPr>
          <p:cNvSpPr>
            <a:spLocks noGrp="1"/>
          </p:cNvSpPr>
          <p:nvPr>
            <p:ph type="title"/>
          </p:nvPr>
        </p:nvSpPr>
        <p:spPr/>
        <p:txBody>
          <a:bodyPr/>
          <a:lstStyle/>
          <a:p>
            <a:r>
              <a:rPr lang="en-US" dirty="0"/>
              <a:t>Basic engine components</a:t>
            </a:r>
          </a:p>
        </p:txBody>
      </p:sp>
      <p:sp>
        <p:nvSpPr>
          <p:cNvPr id="3" name="Content Placeholder 2">
            <a:extLst>
              <a:ext uri="{FF2B5EF4-FFF2-40B4-BE49-F238E27FC236}">
                <a16:creationId xmlns:a16="http://schemas.microsoft.com/office/drawing/2014/main" id="{9E00778B-43A7-4471-8D22-20D2B1C54136}"/>
              </a:ext>
            </a:extLst>
          </p:cNvPr>
          <p:cNvSpPr>
            <a:spLocks noGrp="1"/>
          </p:cNvSpPr>
          <p:nvPr>
            <p:ph idx="1"/>
          </p:nvPr>
        </p:nvSpPr>
        <p:spPr>
          <a:xfrm>
            <a:off x="838200" y="1825624"/>
            <a:ext cx="10515600" cy="5032375"/>
          </a:xfrm>
        </p:spPr>
        <p:txBody>
          <a:bodyPr/>
          <a:lstStyle/>
          <a:p>
            <a:pPr marL="0" indent="0">
              <a:buNone/>
            </a:pPr>
            <a:r>
              <a:rPr lang="en-US" dirty="0"/>
              <a:t>An engine is made up of the following basic components:</a:t>
            </a:r>
          </a:p>
          <a:p>
            <a:r>
              <a:rPr lang="en-US" dirty="0"/>
              <a:t>The block (engine block)</a:t>
            </a:r>
          </a:p>
          <a:p>
            <a:r>
              <a:rPr lang="en-US" dirty="0"/>
              <a:t>Cylinder liner</a:t>
            </a:r>
          </a:p>
          <a:p>
            <a:r>
              <a:rPr lang="en-US" dirty="0"/>
              <a:t>Piston</a:t>
            </a:r>
          </a:p>
          <a:p>
            <a:r>
              <a:rPr lang="en-US" dirty="0"/>
              <a:t>Cylinder head</a:t>
            </a:r>
          </a:p>
          <a:p>
            <a:r>
              <a:rPr lang="en-US" dirty="0"/>
              <a:t>Crankshaft</a:t>
            </a:r>
          </a:p>
          <a:p>
            <a:r>
              <a:rPr lang="en-US" dirty="0"/>
              <a:t>Piston rods/crosshead</a:t>
            </a:r>
          </a:p>
          <a:p>
            <a:r>
              <a:rPr lang="en-US" dirty="0"/>
              <a:t>Connecting rod</a:t>
            </a:r>
          </a:p>
          <a:p>
            <a:endParaRPr lang="en-US" dirty="0"/>
          </a:p>
          <a:p>
            <a:pPr marL="0" indent="0">
              <a:buNone/>
            </a:pPr>
            <a:endParaRPr lang="en-US" dirty="0"/>
          </a:p>
        </p:txBody>
      </p:sp>
    </p:spTree>
    <p:extLst>
      <p:ext uri="{BB962C8B-B14F-4D97-AF65-F5344CB8AC3E}">
        <p14:creationId xmlns:p14="http://schemas.microsoft.com/office/powerpoint/2010/main" val="39444964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06048-AFD7-42E0-ABF4-86152C544D5B}"/>
              </a:ext>
            </a:extLst>
          </p:cNvPr>
          <p:cNvSpPr>
            <a:spLocks noGrp="1"/>
          </p:cNvSpPr>
          <p:nvPr>
            <p:ph type="title"/>
          </p:nvPr>
        </p:nvSpPr>
        <p:spPr/>
        <p:txBody>
          <a:bodyPr/>
          <a:lstStyle/>
          <a:p>
            <a:r>
              <a:rPr lang="en-US" dirty="0"/>
              <a:t>Engine Components</a:t>
            </a:r>
          </a:p>
        </p:txBody>
      </p:sp>
      <p:sp>
        <p:nvSpPr>
          <p:cNvPr id="3" name="Content Placeholder 2">
            <a:extLst>
              <a:ext uri="{FF2B5EF4-FFF2-40B4-BE49-F238E27FC236}">
                <a16:creationId xmlns:a16="http://schemas.microsoft.com/office/drawing/2014/main" id="{5236815D-0DF8-416C-B765-B2BA9FD6FEDA}"/>
              </a:ext>
            </a:extLst>
          </p:cNvPr>
          <p:cNvSpPr>
            <a:spLocks noGrp="1"/>
          </p:cNvSpPr>
          <p:nvPr>
            <p:ph idx="1"/>
          </p:nvPr>
        </p:nvSpPr>
        <p:spPr/>
        <p:txBody>
          <a:bodyPr/>
          <a:lstStyle/>
          <a:p>
            <a:r>
              <a:rPr lang="en-US" dirty="0"/>
              <a:t>Connecting rod</a:t>
            </a:r>
          </a:p>
          <a:p>
            <a:r>
              <a:rPr lang="en-US" dirty="0"/>
              <a:t>Camshaft</a:t>
            </a:r>
          </a:p>
          <a:p>
            <a:r>
              <a:rPr lang="en-US" dirty="0"/>
              <a:t>Turbocharger</a:t>
            </a:r>
          </a:p>
          <a:p>
            <a:r>
              <a:rPr lang="en-US" dirty="0"/>
              <a:t>Bedplate and Frame. </a:t>
            </a:r>
            <a:r>
              <a:rPr lang="en-US" dirty="0" err="1"/>
              <a:t>etc</a:t>
            </a:r>
            <a:endParaRPr lang="en-US" dirty="0"/>
          </a:p>
        </p:txBody>
      </p:sp>
    </p:spTree>
    <p:extLst>
      <p:ext uri="{BB962C8B-B14F-4D97-AF65-F5344CB8AC3E}">
        <p14:creationId xmlns:p14="http://schemas.microsoft.com/office/powerpoint/2010/main" val="36268736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06167-830C-471C-8675-B5F7DD5EBDC7}"/>
              </a:ext>
            </a:extLst>
          </p:cNvPr>
          <p:cNvSpPr>
            <a:spLocks noGrp="1"/>
          </p:cNvSpPr>
          <p:nvPr>
            <p:ph type="title"/>
          </p:nvPr>
        </p:nvSpPr>
        <p:spPr/>
        <p:txBody>
          <a:bodyPr/>
          <a:lstStyle/>
          <a:p>
            <a:r>
              <a:rPr lang="en-US" dirty="0"/>
              <a:t>Engine Components</a:t>
            </a:r>
          </a:p>
        </p:txBody>
      </p:sp>
      <p:sp>
        <p:nvSpPr>
          <p:cNvPr id="3" name="Content Placeholder 2">
            <a:extLst>
              <a:ext uri="{FF2B5EF4-FFF2-40B4-BE49-F238E27FC236}">
                <a16:creationId xmlns:a16="http://schemas.microsoft.com/office/drawing/2014/main" id="{E1E50466-B8B0-4E8B-B46F-7F6A8E73EBED}"/>
              </a:ext>
            </a:extLst>
          </p:cNvPr>
          <p:cNvSpPr>
            <a:spLocks noGrp="1"/>
          </p:cNvSpPr>
          <p:nvPr>
            <p:ph sz="half" idx="1"/>
          </p:nvPr>
        </p:nvSpPr>
        <p:spPr/>
        <p:txBody>
          <a:bodyPr>
            <a:normAutofit lnSpcReduction="10000"/>
          </a:bodyPr>
          <a:lstStyle/>
          <a:p>
            <a:pPr marL="0" indent="0">
              <a:buNone/>
            </a:pPr>
            <a:r>
              <a:rPr lang="en-US" u="sng" dirty="0">
                <a:solidFill>
                  <a:srgbClr val="FF0000"/>
                </a:solidFill>
              </a:rPr>
              <a:t>Engine Block</a:t>
            </a:r>
            <a:r>
              <a:rPr lang="en-US" u="sng" dirty="0"/>
              <a:t>:</a:t>
            </a:r>
          </a:p>
          <a:p>
            <a:pPr marL="0" indent="0">
              <a:buNone/>
            </a:pPr>
            <a:r>
              <a:rPr lang="en-US" dirty="0"/>
              <a:t>This is the main structure of the engine and is manufactured as a single piece. It supports the main components of the engine such as the crankcase, cylinder head, crankshaft, camshaft and other associated surrounding components. Inside the engine block we have cylinder itself and inside the cylinder is the piston.</a:t>
            </a:r>
          </a:p>
          <a:p>
            <a:pPr marL="0" indent="0">
              <a:buNone/>
            </a:pPr>
            <a:endParaRPr lang="en-US" dirty="0"/>
          </a:p>
        </p:txBody>
      </p:sp>
      <p:pic>
        <p:nvPicPr>
          <p:cNvPr id="5" name="Content Placeholder 4">
            <a:extLst>
              <a:ext uri="{FF2B5EF4-FFF2-40B4-BE49-F238E27FC236}">
                <a16:creationId xmlns:a16="http://schemas.microsoft.com/office/drawing/2014/main" id="{DA4B202E-EB61-4BC1-A853-A3A3B32E0E1C}"/>
              </a:ext>
            </a:extLst>
          </p:cNvPr>
          <p:cNvPicPr>
            <a:picLocks noGrp="1" noChangeAspect="1"/>
          </p:cNvPicPr>
          <p:nvPr>
            <p:ph sz="half" idx="2"/>
          </p:nvPr>
        </p:nvPicPr>
        <p:blipFill>
          <a:blip r:embed="rId2"/>
          <a:stretch>
            <a:fillRect/>
          </a:stretch>
        </p:blipFill>
        <p:spPr>
          <a:xfrm>
            <a:off x="6824304" y="2059549"/>
            <a:ext cx="3877392" cy="3883489"/>
          </a:xfrm>
          <a:prstGeom prst="rect">
            <a:avLst/>
          </a:prstGeom>
        </p:spPr>
      </p:pic>
    </p:spTree>
    <p:extLst>
      <p:ext uri="{BB962C8B-B14F-4D97-AF65-F5344CB8AC3E}">
        <p14:creationId xmlns:p14="http://schemas.microsoft.com/office/powerpoint/2010/main" val="25130832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34B29-7544-4D37-AFBD-FC54B91368C7}"/>
              </a:ext>
            </a:extLst>
          </p:cNvPr>
          <p:cNvSpPr>
            <a:spLocks noGrp="1"/>
          </p:cNvSpPr>
          <p:nvPr>
            <p:ph type="title"/>
          </p:nvPr>
        </p:nvSpPr>
        <p:spPr/>
        <p:txBody>
          <a:bodyPr/>
          <a:lstStyle/>
          <a:p>
            <a:r>
              <a:rPr lang="en-US" dirty="0"/>
              <a:t>Engine Components</a:t>
            </a:r>
          </a:p>
        </p:txBody>
      </p:sp>
      <p:sp>
        <p:nvSpPr>
          <p:cNvPr id="3" name="Content Placeholder 2">
            <a:extLst>
              <a:ext uri="{FF2B5EF4-FFF2-40B4-BE49-F238E27FC236}">
                <a16:creationId xmlns:a16="http://schemas.microsoft.com/office/drawing/2014/main" id="{58BFB585-6FE5-4AAC-AE37-9C116D548359}"/>
              </a:ext>
            </a:extLst>
          </p:cNvPr>
          <p:cNvSpPr>
            <a:spLocks noGrp="1"/>
          </p:cNvSpPr>
          <p:nvPr>
            <p:ph sz="half" idx="1"/>
          </p:nvPr>
        </p:nvSpPr>
        <p:spPr/>
        <p:txBody>
          <a:bodyPr/>
          <a:lstStyle/>
          <a:p>
            <a:pPr marL="0" lvl="0" indent="0" defTabSz="457200">
              <a:lnSpc>
                <a:spcPct val="100000"/>
              </a:lnSpc>
              <a:buClr>
                <a:srgbClr val="90C226"/>
              </a:buClr>
              <a:buSzPct val="80000"/>
              <a:buNone/>
            </a:pPr>
            <a:r>
              <a:rPr lang="en-US" u="sng" dirty="0">
                <a:solidFill>
                  <a:srgbClr val="FF0000"/>
                </a:solidFill>
                <a:latin typeface="Trebuchet MS" panose="020B0603020202020204"/>
              </a:rPr>
              <a:t>Cylinder head</a:t>
            </a:r>
            <a:r>
              <a:rPr lang="en-US" dirty="0">
                <a:solidFill>
                  <a:srgbClr val="FF0000"/>
                </a:solidFill>
                <a:latin typeface="Trebuchet MS" panose="020B0603020202020204"/>
              </a:rPr>
              <a:t>:</a:t>
            </a:r>
            <a:endParaRPr lang="en-US" u="sng" dirty="0">
              <a:solidFill>
                <a:srgbClr val="FF0000"/>
              </a:solidFill>
              <a:latin typeface="Trebuchet MS" panose="020B0603020202020204"/>
            </a:endParaRPr>
          </a:p>
          <a:p>
            <a:pPr marL="0" lvl="0" indent="0" defTabSz="457200">
              <a:lnSpc>
                <a:spcPct val="100000"/>
              </a:lnSpc>
              <a:buClr>
                <a:srgbClr val="90C226"/>
              </a:buClr>
              <a:buSzPct val="80000"/>
              <a:buNone/>
            </a:pPr>
            <a:r>
              <a:rPr lang="en-US" sz="2200" dirty="0">
                <a:solidFill>
                  <a:prstClr val="black"/>
                </a:solidFill>
                <a:latin typeface="Trebuchet MS" panose="020B0603020202020204"/>
              </a:rPr>
              <a:t>Cylinder head in internal combustion engines, sits above the cylinders on top of the cylinder block. It closes the top of the cylinder and acts as a seal, it also forms part of the combustion chamber. It also forms a means of attachment of other components.</a:t>
            </a:r>
          </a:p>
          <a:p>
            <a:pPr marL="0" indent="0">
              <a:buNone/>
            </a:pPr>
            <a:endParaRPr lang="en-US" dirty="0"/>
          </a:p>
        </p:txBody>
      </p:sp>
      <p:pic>
        <p:nvPicPr>
          <p:cNvPr id="5" name="Content Placeholder 4">
            <a:extLst>
              <a:ext uri="{FF2B5EF4-FFF2-40B4-BE49-F238E27FC236}">
                <a16:creationId xmlns:a16="http://schemas.microsoft.com/office/drawing/2014/main" id="{CB510A01-9972-4DCA-B9BF-0130FC7CE60B}"/>
              </a:ext>
            </a:extLst>
          </p:cNvPr>
          <p:cNvPicPr>
            <a:picLocks noGrp="1" noChangeAspect="1"/>
          </p:cNvPicPr>
          <p:nvPr>
            <p:ph sz="half" idx="2"/>
          </p:nvPr>
        </p:nvPicPr>
        <p:blipFill>
          <a:blip r:embed="rId2"/>
          <a:stretch>
            <a:fillRect/>
          </a:stretch>
        </p:blipFill>
        <p:spPr>
          <a:xfrm>
            <a:off x="6671891" y="2602140"/>
            <a:ext cx="4182218" cy="2798307"/>
          </a:xfrm>
          <a:prstGeom prst="rect">
            <a:avLst/>
          </a:prstGeom>
        </p:spPr>
      </p:pic>
    </p:spTree>
    <p:extLst>
      <p:ext uri="{BB962C8B-B14F-4D97-AF65-F5344CB8AC3E}">
        <p14:creationId xmlns:p14="http://schemas.microsoft.com/office/powerpoint/2010/main" val="39545528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D6D0E-58AB-468F-AA64-4D3916D9D333}"/>
              </a:ext>
            </a:extLst>
          </p:cNvPr>
          <p:cNvSpPr>
            <a:spLocks noGrp="1"/>
          </p:cNvSpPr>
          <p:nvPr>
            <p:ph type="title"/>
          </p:nvPr>
        </p:nvSpPr>
        <p:spPr/>
        <p:txBody>
          <a:bodyPr/>
          <a:lstStyle/>
          <a:p>
            <a:r>
              <a:rPr lang="en-US" dirty="0"/>
              <a:t>Engine Component</a:t>
            </a:r>
          </a:p>
        </p:txBody>
      </p:sp>
      <p:sp>
        <p:nvSpPr>
          <p:cNvPr id="3" name="Content Placeholder 2">
            <a:extLst>
              <a:ext uri="{FF2B5EF4-FFF2-40B4-BE49-F238E27FC236}">
                <a16:creationId xmlns:a16="http://schemas.microsoft.com/office/drawing/2014/main" id="{CAFA17DE-602B-412F-A2DC-EEFE432844C5}"/>
              </a:ext>
            </a:extLst>
          </p:cNvPr>
          <p:cNvSpPr>
            <a:spLocks noGrp="1"/>
          </p:cNvSpPr>
          <p:nvPr>
            <p:ph sz="half" idx="1"/>
          </p:nvPr>
        </p:nvSpPr>
        <p:spPr/>
        <p:txBody>
          <a:bodyPr/>
          <a:lstStyle/>
          <a:p>
            <a:pPr marL="0" lvl="0" indent="0" defTabSz="457200">
              <a:lnSpc>
                <a:spcPct val="100000"/>
              </a:lnSpc>
              <a:buClr>
                <a:srgbClr val="90C226"/>
              </a:buClr>
              <a:buSzPct val="80000"/>
              <a:buNone/>
            </a:pPr>
            <a:r>
              <a:rPr lang="en-US" u="sng" dirty="0">
                <a:solidFill>
                  <a:srgbClr val="FF0000"/>
                </a:solidFill>
                <a:latin typeface="Trebuchet MS" panose="020B0603020202020204"/>
              </a:rPr>
              <a:t>Piston: </a:t>
            </a:r>
          </a:p>
          <a:p>
            <a:pPr marL="0" lvl="0" indent="0" defTabSz="457200">
              <a:lnSpc>
                <a:spcPct val="100000"/>
              </a:lnSpc>
              <a:buClr>
                <a:srgbClr val="90C226"/>
              </a:buClr>
              <a:buSzPct val="80000"/>
              <a:buNone/>
            </a:pPr>
            <a:r>
              <a:rPr lang="en-US" sz="2600" dirty="0">
                <a:solidFill>
                  <a:prstClr val="black"/>
                </a:solidFill>
                <a:latin typeface="Trebuchet MS" panose="020B0603020202020204"/>
              </a:rPr>
              <a:t>Piston forms the lower part of the combustion chamber of a marine engine which transforms the gas pressure in the combustion chamber to the connecting rod. The piston is responsible for compression of the air/ air-fuel mixture in the cylinder. </a:t>
            </a:r>
          </a:p>
          <a:p>
            <a:endParaRPr lang="en-US" dirty="0"/>
          </a:p>
        </p:txBody>
      </p:sp>
      <p:pic>
        <p:nvPicPr>
          <p:cNvPr id="5" name="Content Placeholder 4">
            <a:extLst>
              <a:ext uri="{FF2B5EF4-FFF2-40B4-BE49-F238E27FC236}">
                <a16:creationId xmlns:a16="http://schemas.microsoft.com/office/drawing/2014/main" id="{25CA95F3-8620-48F7-A01A-28260B8DAB63}"/>
              </a:ext>
            </a:extLst>
          </p:cNvPr>
          <p:cNvPicPr>
            <a:picLocks noGrp="1" noChangeAspect="1"/>
          </p:cNvPicPr>
          <p:nvPr>
            <p:ph sz="half" idx="2"/>
          </p:nvPr>
        </p:nvPicPr>
        <p:blipFill>
          <a:blip r:embed="rId2"/>
          <a:stretch>
            <a:fillRect/>
          </a:stretch>
        </p:blipFill>
        <p:spPr>
          <a:xfrm>
            <a:off x="6671891" y="2599092"/>
            <a:ext cx="4182218" cy="2804403"/>
          </a:xfrm>
          <a:prstGeom prst="rect">
            <a:avLst/>
          </a:prstGeom>
        </p:spPr>
      </p:pic>
    </p:spTree>
    <p:extLst>
      <p:ext uri="{BB962C8B-B14F-4D97-AF65-F5344CB8AC3E}">
        <p14:creationId xmlns:p14="http://schemas.microsoft.com/office/powerpoint/2010/main" val="20797979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9F7A7-AD01-4C96-8269-669BB3AEF2CA}"/>
              </a:ext>
            </a:extLst>
          </p:cNvPr>
          <p:cNvSpPr>
            <a:spLocks noGrp="1"/>
          </p:cNvSpPr>
          <p:nvPr>
            <p:ph type="title"/>
          </p:nvPr>
        </p:nvSpPr>
        <p:spPr/>
        <p:txBody>
          <a:bodyPr/>
          <a:lstStyle/>
          <a:p>
            <a:r>
              <a:rPr lang="en-US" dirty="0"/>
              <a:t>Engine Components</a:t>
            </a:r>
          </a:p>
        </p:txBody>
      </p:sp>
      <p:sp>
        <p:nvSpPr>
          <p:cNvPr id="3" name="Content Placeholder 2">
            <a:extLst>
              <a:ext uri="{FF2B5EF4-FFF2-40B4-BE49-F238E27FC236}">
                <a16:creationId xmlns:a16="http://schemas.microsoft.com/office/drawing/2014/main" id="{219DC2CD-1F3D-4028-911B-BA1A386C6C92}"/>
              </a:ext>
            </a:extLst>
          </p:cNvPr>
          <p:cNvSpPr>
            <a:spLocks noGrp="1"/>
          </p:cNvSpPr>
          <p:nvPr>
            <p:ph sz="half" idx="1"/>
          </p:nvPr>
        </p:nvSpPr>
        <p:spPr/>
        <p:txBody>
          <a:bodyPr>
            <a:normAutofit/>
          </a:bodyPr>
          <a:lstStyle/>
          <a:p>
            <a:pPr marL="0" lvl="0" indent="0" defTabSz="457200">
              <a:lnSpc>
                <a:spcPct val="100000"/>
              </a:lnSpc>
              <a:buClr>
                <a:srgbClr val="90C226"/>
              </a:buClr>
              <a:buSzPct val="80000"/>
              <a:buNone/>
            </a:pPr>
            <a:r>
              <a:rPr lang="en-US" sz="3200" u="sng" dirty="0">
                <a:solidFill>
                  <a:srgbClr val="FF0000"/>
                </a:solidFill>
                <a:latin typeface="Trebuchet MS" panose="020B0603020202020204"/>
              </a:rPr>
              <a:t>Piston rods:</a:t>
            </a:r>
          </a:p>
          <a:p>
            <a:pPr marL="0" lvl="0" indent="0" defTabSz="457200">
              <a:lnSpc>
                <a:spcPct val="100000"/>
              </a:lnSpc>
              <a:buClr>
                <a:srgbClr val="90C226"/>
              </a:buClr>
              <a:buSzPct val="80000"/>
              <a:buNone/>
            </a:pPr>
            <a:r>
              <a:rPr lang="en-US" sz="3200" dirty="0">
                <a:solidFill>
                  <a:prstClr val="black"/>
                </a:solidFill>
                <a:latin typeface="Trebuchet MS" panose="020B0603020202020204"/>
              </a:rPr>
              <a:t>Found only in crosshead engines. They are bolted to the piston and tom the crosshead. </a:t>
            </a:r>
          </a:p>
          <a:p>
            <a:endParaRPr lang="en-US" dirty="0"/>
          </a:p>
        </p:txBody>
      </p:sp>
      <p:sp>
        <p:nvSpPr>
          <p:cNvPr id="4" name="Content Placeholder 3">
            <a:extLst>
              <a:ext uri="{FF2B5EF4-FFF2-40B4-BE49-F238E27FC236}">
                <a16:creationId xmlns:a16="http://schemas.microsoft.com/office/drawing/2014/main" id="{30E5B0C5-C7BF-41E2-A478-62A782A356EC}"/>
              </a:ext>
            </a:extLst>
          </p:cNvPr>
          <p:cNvSpPr>
            <a:spLocks noGrp="1"/>
          </p:cNvSpPr>
          <p:nvPr>
            <p:ph sz="half" idx="2"/>
          </p:nvPr>
        </p:nvSpPr>
        <p:spPr/>
        <p:txBody>
          <a:bodyPr>
            <a:normAutofit/>
          </a:bodyPr>
          <a:lstStyle/>
          <a:p>
            <a:endParaRPr lang="en-US"/>
          </a:p>
        </p:txBody>
      </p:sp>
    </p:spTree>
    <p:extLst>
      <p:ext uri="{BB962C8B-B14F-4D97-AF65-F5344CB8AC3E}">
        <p14:creationId xmlns:p14="http://schemas.microsoft.com/office/powerpoint/2010/main" val="15954963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1ABA4-DB6A-4225-A67D-7730DEFE1715}"/>
              </a:ext>
            </a:extLst>
          </p:cNvPr>
          <p:cNvSpPr>
            <a:spLocks noGrp="1"/>
          </p:cNvSpPr>
          <p:nvPr>
            <p:ph type="title"/>
          </p:nvPr>
        </p:nvSpPr>
        <p:spPr/>
        <p:txBody>
          <a:bodyPr/>
          <a:lstStyle/>
          <a:p>
            <a:r>
              <a:rPr lang="en-US" dirty="0"/>
              <a:t>Engine Components</a:t>
            </a:r>
          </a:p>
        </p:txBody>
      </p:sp>
      <p:sp>
        <p:nvSpPr>
          <p:cNvPr id="3" name="Content Placeholder 2">
            <a:extLst>
              <a:ext uri="{FF2B5EF4-FFF2-40B4-BE49-F238E27FC236}">
                <a16:creationId xmlns:a16="http://schemas.microsoft.com/office/drawing/2014/main" id="{8091B672-73D6-4A2F-8D94-0FA7AF96A076}"/>
              </a:ext>
            </a:extLst>
          </p:cNvPr>
          <p:cNvSpPr>
            <a:spLocks noGrp="1"/>
          </p:cNvSpPr>
          <p:nvPr>
            <p:ph sz="half" idx="1"/>
          </p:nvPr>
        </p:nvSpPr>
        <p:spPr/>
        <p:txBody>
          <a:bodyPr/>
          <a:lstStyle/>
          <a:p>
            <a:pPr marL="0" lvl="0" indent="0" defTabSz="457200">
              <a:lnSpc>
                <a:spcPct val="100000"/>
              </a:lnSpc>
              <a:buClr>
                <a:srgbClr val="90C226"/>
              </a:buClr>
              <a:buSzPct val="80000"/>
              <a:buNone/>
            </a:pPr>
            <a:r>
              <a:rPr lang="en-US" sz="2400" u="sng" dirty="0">
                <a:solidFill>
                  <a:srgbClr val="FF0000"/>
                </a:solidFill>
                <a:latin typeface="Trebuchet MS" panose="020B0603020202020204"/>
              </a:rPr>
              <a:t>Cylinder liner</a:t>
            </a:r>
            <a:r>
              <a:rPr lang="en-US" sz="2400" dirty="0">
                <a:solidFill>
                  <a:srgbClr val="FF0000"/>
                </a:solidFill>
                <a:latin typeface="Trebuchet MS" panose="020B0603020202020204"/>
              </a:rPr>
              <a:t>(2-stroke engine )</a:t>
            </a:r>
          </a:p>
          <a:p>
            <a:pPr marL="0" lvl="0" indent="0" defTabSz="457200">
              <a:lnSpc>
                <a:spcPct val="100000"/>
              </a:lnSpc>
              <a:buClr>
                <a:srgbClr val="90C226"/>
              </a:buClr>
              <a:buSzPct val="80000"/>
              <a:buNone/>
            </a:pPr>
            <a:r>
              <a:rPr lang="en-US" sz="2400" dirty="0">
                <a:solidFill>
                  <a:prstClr val="black"/>
                </a:solidFill>
                <a:latin typeface="Trebuchet MS" panose="020B0603020202020204"/>
              </a:rPr>
              <a:t>The cylinder liner or sleeve acts as a sliding surface for the piston rings</a:t>
            </a:r>
          </a:p>
          <a:p>
            <a:pPr marL="0" lvl="0" indent="0" defTabSz="457200">
              <a:lnSpc>
                <a:spcPct val="100000"/>
              </a:lnSpc>
              <a:buClr>
                <a:srgbClr val="90C226"/>
              </a:buClr>
              <a:buSzPct val="80000"/>
              <a:buNone/>
            </a:pPr>
            <a:r>
              <a:rPr lang="en-US" sz="2400" dirty="0">
                <a:solidFill>
                  <a:prstClr val="black"/>
                </a:solidFill>
                <a:latin typeface="Trebuchet MS" panose="020B0603020202020204"/>
              </a:rPr>
              <a:t> guides the piston reciprocating movement</a:t>
            </a:r>
          </a:p>
          <a:p>
            <a:pPr marL="0" lvl="0" indent="0" defTabSz="457200">
              <a:lnSpc>
                <a:spcPct val="100000"/>
              </a:lnSpc>
              <a:buClr>
                <a:srgbClr val="90C226"/>
              </a:buClr>
              <a:buSzPct val="80000"/>
              <a:buNone/>
            </a:pPr>
            <a:r>
              <a:rPr lang="en-US" sz="2400" dirty="0">
                <a:solidFill>
                  <a:prstClr val="black"/>
                </a:solidFill>
                <a:latin typeface="Trebuchet MS" panose="020B0603020202020204"/>
              </a:rPr>
              <a:t>It receives combustion heat through the piston and piston rings and transmits the heat to the coolant and it prevents the compressed gas and combustion gas from escaping.</a:t>
            </a:r>
          </a:p>
          <a:p>
            <a:endParaRPr lang="en-US" dirty="0"/>
          </a:p>
        </p:txBody>
      </p:sp>
      <p:pic>
        <p:nvPicPr>
          <p:cNvPr id="5" name="Content Placeholder 4">
            <a:extLst>
              <a:ext uri="{FF2B5EF4-FFF2-40B4-BE49-F238E27FC236}">
                <a16:creationId xmlns:a16="http://schemas.microsoft.com/office/drawing/2014/main" id="{C3FB2166-5AC5-45AE-8024-BF3657B25E2F}"/>
              </a:ext>
            </a:extLst>
          </p:cNvPr>
          <p:cNvPicPr>
            <a:picLocks noGrp="1" noChangeAspect="1"/>
          </p:cNvPicPr>
          <p:nvPr>
            <p:ph sz="half" idx="2"/>
          </p:nvPr>
        </p:nvPicPr>
        <p:blipFill>
          <a:blip r:embed="rId2"/>
          <a:stretch>
            <a:fillRect/>
          </a:stretch>
        </p:blipFill>
        <p:spPr>
          <a:xfrm>
            <a:off x="6586539" y="1955908"/>
            <a:ext cx="4352921" cy="4090771"/>
          </a:xfrm>
          <a:prstGeom prst="rect">
            <a:avLst/>
          </a:prstGeom>
        </p:spPr>
      </p:pic>
    </p:spTree>
    <p:extLst>
      <p:ext uri="{BB962C8B-B14F-4D97-AF65-F5344CB8AC3E}">
        <p14:creationId xmlns:p14="http://schemas.microsoft.com/office/powerpoint/2010/main" val="12336781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42238-CAAC-43AD-9AC5-319DB43439A5}"/>
              </a:ext>
            </a:extLst>
          </p:cNvPr>
          <p:cNvSpPr>
            <a:spLocks noGrp="1"/>
          </p:cNvSpPr>
          <p:nvPr>
            <p:ph type="title"/>
          </p:nvPr>
        </p:nvSpPr>
        <p:spPr/>
        <p:txBody>
          <a:bodyPr/>
          <a:lstStyle/>
          <a:p>
            <a:r>
              <a:rPr lang="en-US" dirty="0"/>
              <a:t>Engine Components</a:t>
            </a:r>
          </a:p>
        </p:txBody>
      </p:sp>
      <p:pic>
        <p:nvPicPr>
          <p:cNvPr id="6" name="Content Placeholder 5">
            <a:extLst>
              <a:ext uri="{FF2B5EF4-FFF2-40B4-BE49-F238E27FC236}">
                <a16:creationId xmlns:a16="http://schemas.microsoft.com/office/drawing/2014/main" id="{AC0F83C7-B173-4D2B-8769-CD6A10C792F7}"/>
              </a:ext>
            </a:extLst>
          </p:cNvPr>
          <p:cNvPicPr>
            <a:picLocks noGrp="1" noChangeAspect="1"/>
          </p:cNvPicPr>
          <p:nvPr>
            <p:ph sz="half" idx="1"/>
          </p:nvPr>
        </p:nvPicPr>
        <p:blipFill>
          <a:blip r:embed="rId2"/>
          <a:stretch>
            <a:fillRect/>
          </a:stretch>
        </p:blipFill>
        <p:spPr>
          <a:xfrm>
            <a:off x="838200" y="3642837"/>
            <a:ext cx="5181600" cy="716914"/>
          </a:xfrm>
          <a:prstGeom prst="rect">
            <a:avLst/>
          </a:prstGeom>
        </p:spPr>
      </p:pic>
      <p:pic>
        <p:nvPicPr>
          <p:cNvPr id="5" name="Content Placeholder 4">
            <a:extLst>
              <a:ext uri="{FF2B5EF4-FFF2-40B4-BE49-F238E27FC236}">
                <a16:creationId xmlns:a16="http://schemas.microsoft.com/office/drawing/2014/main" id="{5E143655-6651-48C6-BF0C-F4D50C8017A7}"/>
              </a:ext>
            </a:extLst>
          </p:cNvPr>
          <p:cNvPicPr>
            <a:picLocks noGrp="1" noChangeAspect="1"/>
          </p:cNvPicPr>
          <p:nvPr>
            <p:ph sz="half" idx="2"/>
          </p:nvPr>
        </p:nvPicPr>
        <p:blipFill>
          <a:blip r:embed="rId3"/>
          <a:stretch>
            <a:fillRect/>
          </a:stretch>
        </p:blipFill>
        <p:spPr>
          <a:xfrm>
            <a:off x="6671891" y="2352183"/>
            <a:ext cx="4182218" cy="3298222"/>
          </a:xfrm>
          <a:prstGeom prst="rect">
            <a:avLst/>
          </a:prstGeom>
        </p:spPr>
      </p:pic>
    </p:spTree>
    <p:extLst>
      <p:ext uri="{BB962C8B-B14F-4D97-AF65-F5344CB8AC3E}">
        <p14:creationId xmlns:p14="http://schemas.microsoft.com/office/powerpoint/2010/main" val="31222262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049EC-337B-44EA-A40C-5E6B91E2B304}"/>
              </a:ext>
            </a:extLst>
          </p:cNvPr>
          <p:cNvSpPr>
            <a:spLocks noGrp="1"/>
          </p:cNvSpPr>
          <p:nvPr>
            <p:ph type="title"/>
          </p:nvPr>
        </p:nvSpPr>
        <p:spPr/>
        <p:txBody>
          <a:bodyPr/>
          <a:lstStyle/>
          <a:p>
            <a:r>
              <a:rPr lang="en-US" dirty="0"/>
              <a:t>WHAT IS HEAT ENGINE</a:t>
            </a:r>
          </a:p>
        </p:txBody>
      </p:sp>
      <p:sp>
        <p:nvSpPr>
          <p:cNvPr id="3" name="Content Placeholder 2">
            <a:extLst>
              <a:ext uri="{FF2B5EF4-FFF2-40B4-BE49-F238E27FC236}">
                <a16:creationId xmlns:a16="http://schemas.microsoft.com/office/drawing/2014/main" id="{4F6C6E5A-4848-445B-8528-E090E351129B}"/>
              </a:ext>
            </a:extLst>
          </p:cNvPr>
          <p:cNvSpPr>
            <a:spLocks noGrp="1"/>
          </p:cNvSpPr>
          <p:nvPr>
            <p:ph idx="1"/>
          </p:nvPr>
        </p:nvSpPr>
        <p:spPr/>
        <p:txBody>
          <a:bodyPr/>
          <a:lstStyle/>
          <a:p>
            <a:pPr marL="0" indent="0">
              <a:buNone/>
            </a:pPr>
            <a:r>
              <a:rPr lang="en-US" dirty="0"/>
              <a:t>Heat engines are mechanical devices that convert heat (thermal) energy to mechanical energy. </a:t>
            </a:r>
          </a:p>
          <a:p>
            <a:pPr marL="0" indent="0">
              <a:buNone/>
            </a:pPr>
            <a:r>
              <a:rPr lang="en-US" dirty="0"/>
              <a:t>Heat is generated by the combustion of fossil fuel</a:t>
            </a:r>
          </a:p>
          <a:p>
            <a:pPr marL="0" indent="0">
              <a:buNone/>
            </a:pPr>
            <a:r>
              <a:rPr lang="en-US" dirty="0"/>
              <a:t>The invention of heat engines and their subsequent widespread adoption, was a crucial element of the Industrial. </a:t>
            </a:r>
          </a:p>
          <a:p>
            <a:pPr marL="0" indent="0">
              <a:buNone/>
            </a:pPr>
            <a:r>
              <a:rPr lang="en-US" dirty="0"/>
              <a:t>For the third world they are likely to have an equally important role in development.</a:t>
            </a:r>
          </a:p>
          <a:p>
            <a:pPr marL="0" indent="0">
              <a:buNone/>
            </a:pPr>
            <a:r>
              <a:rPr lang="en-US" dirty="0"/>
              <a:t>Therefore, heat engines are of great importance</a:t>
            </a:r>
          </a:p>
        </p:txBody>
      </p:sp>
    </p:spTree>
    <p:extLst>
      <p:ext uri="{BB962C8B-B14F-4D97-AF65-F5344CB8AC3E}">
        <p14:creationId xmlns:p14="http://schemas.microsoft.com/office/powerpoint/2010/main" val="7826757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FEBC9-9612-4386-B55D-ED9CC3F4C03A}"/>
              </a:ext>
            </a:extLst>
          </p:cNvPr>
          <p:cNvSpPr>
            <a:spLocks noGrp="1"/>
          </p:cNvSpPr>
          <p:nvPr>
            <p:ph type="title"/>
          </p:nvPr>
        </p:nvSpPr>
        <p:spPr/>
        <p:txBody>
          <a:bodyPr/>
          <a:lstStyle/>
          <a:p>
            <a:r>
              <a:rPr lang="en-US" dirty="0"/>
              <a:t>Engine Components</a:t>
            </a:r>
          </a:p>
        </p:txBody>
      </p:sp>
      <p:sp>
        <p:nvSpPr>
          <p:cNvPr id="3" name="Content Placeholder 2">
            <a:extLst>
              <a:ext uri="{FF2B5EF4-FFF2-40B4-BE49-F238E27FC236}">
                <a16:creationId xmlns:a16="http://schemas.microsoft.com/office/drawing/2014/main" id="{954AE36A-E776-4BE7-B5BF-C4159A265EB2}"/>
              </a:ext>
            </a:extLst>
          </p:cNvPr>
          <p:cNvSpPr>
            <a:spLocks noGrp="1"/>
          </p:cNvSpPr>
          <p:nvPr>
            <p:ph sz="half" idx="1"/>
          </p:nvPr>
        </p:nvSpPr>
        <p:spPr/>
        <p:txBody>
          <a:bodyPr>
            <a:normAutofit fontScale="92500"/>
          </a:bodyPr>
          <a:lstStyle/>
          <a:p>
            <a:pPr marL="0" lvl="0" indent="0" defTabSz="457200">
              <a:lnSpc>
                <a:spcPct val="100000"/>
              </a:lnSpc>
              <a:buClr>
                <a:srgbClr val="90C226"/>
              </a:buClr>
              <a:buSzPct val="80000"/>
              <a:buNone/>
            </a:pPr>
            <a:r>
              <a:rPr lang="en-US" sz="2400" u="sng" dirty="0">
                <a:solidFill>
                  <a:srgbClr val="FF0000"/>
                </a:solidFill>
                <a:latin typeface="Trebuchet MS" panose="020B0603020202020204"/>
              </a:rPr>
              <a:t>Crankshaft</a:t>
            </a:r>
            <a:r>
              <a:rPr lang="en-US" sz="2400" dirty="0">
                <a:solidFill>
                  <a:srgbClr val="FF0000"/>
                </a:solidFill>
                <a:latin typeface="Trebuchet MS" panose="020B0603020202020204"/>
              </a:rPr>
              <a:t>: </a:t>
            </a:r>
          </a:p>
          <a:p>
            <a:pPr marL="0" lvl="0" indent="0" defTabSz="457200">
              <a:lnSpc>
                <a:spcPct val="100000"/>
              </a:lnSpc>
              <a:buClr>
                <a:srgbClr val="90C226"/>
              </a:buClr>
              <a:buSzPct val="80000"/>
              <a:buNone/>
            </a:pPr>
            <a:r>
              <a:rPr lang="en-US" sz="2400" dirty="0">
                <a:solidFill>
                  <a:prstClr val="black">
                    <a:lumMod val="75000"/>
                    <a:lumOff val="25000"/>
                  </a:prstClr>
                </a:solidFill>
                <a:latin typeface="Trebuchet MS" panose="020B0603020202020204"/>
              </a:rPr>
              <a:t>The crankshaft receives oscillating motion from the connecting rod and converts it to rotary motion to the. </a:t>
            </a:r>
          </a:p>
          <a:p>
            <a:pPr marL="0" lvl="0" indent="0" defTabSz="457200">
              <a:lnSpc>
                <a:spcPct val="100000"/>
              </a:lnSpc>
              <a:buClr>
                <a:srgbClr val="90C226"/>
              </a:buClr>
              <a:buSzPct val="80000"/>
              <a:buNone/>
            </a:pPr>
            <a:r>
              <a:rPr lang="en-US" sz="2400" dirty="0">
                <a:solidFill>
                  <a:prstClr val="black">
                    <a:lumMod val="75000"/>
                    <a:lumOff val="25000"/>
                  </a:prstClr>
                </a:solidFill>
                <a:latin typeface="Trebuchet MS" panose="020B0603020202020204"/>
              </a:rPr>
              <a:t>They are either fogged in one piece or semi-built (in large, low-speed engines)</a:t>
            </a:r>
          </a:p>
          <a:p>
            <a:pPr marL="0" lvl="0" indent="0" defTabSz="457200">
              <a:lnSpc>
                <a:spcPct val="100000"/>
              </a:lnSpc>
              <a:buClr>
                <a:srgbClr val="90C226"/>
              </a:buClr>
              <a:buSzPct val="80000"/>
              <a:buNone/>
            </a:pPr>
            <a:r>
              <a:rPr lang="en-US" sz="2400" dirty="0">
                <a:solidFill>
                  <a:prstClr val="black">
                    <a:lumMod val="75000"/>
                    <a:lumOff val="25000"/>
                  </a:prstClr>
                </a:solidFill>
                <a:latin typeface="Trebuchet MS" panose="020B0603020202020204"/>
              </a:rPr>
              <a:t> It drives the camshaft which actuates the valves of the engine. </a:t>
            </a:r>
          </a:p>
          <a:p>
            <a:pPr marL="0" lvl="0" indent="0" defTabSz="457200">
              <a:lnSpc>
                <a:spcPct val="100000"/>
              </a:lnSpc>
              <a:buClr>
                <a:srgbClr val="90C226"/>
              </a:buClr>
              <a:buSzPct val="80000"/>
              <a:buNone/>
            </a:pPr>
            <a:r>
              <a:rPr lang="en-US" sz="2400" dirty="0">
                <a:solidFill>
                  <a:prstClr val="black">
                    <a:lumMod val="75000"/>
                    <a:lumOff val="25000"/>
                  </a:prstClr>
                </a:solidFill>
                <a:latin typeface="Trebuchet MS" panose="020B0603020202020204"/>
              </a:rPr>
              <a:t>It acts as the prime mover that transmits power to other components and power to drive the huge propeller.</a:t>
            </a:r>
          </a:p>
          <a:p>
            <a:endParaRPr lang="en-US" dirty="0"/>
          </a:p>
        </p:txBody>
      </p:sp>
      <p:pic>
        <p:nvPicPr>
          <p:cNvPr id="5" name="Content Placeholder 4">
            <a:extLst>
              <a:ext uri="{FF2B5EF4-FFF2-40B4-BE49-F238E27FC236}">
                <a16:creationId xmlns:a16="http://schemas.microsoft.com/office/drawing/2014/main" id="{5E393F81-5EDA-4623-A423-6041FDAEC1C2}"/>
              </a:ext>
            </a:extLst>
          </p:cNvPr>
          <p:cNvPicPr>
            <a:picLocks noGrp="1" noChangeAspect="1"/>
          </p:cNvPicPr>
          <p:nvPr>
            <p:ph sz="half" idx="2"/>
          </p:nvPr>
        </p:nvPicPr>
        <p:blipFill>
          <a:blip r:embed="rId2"/>
          <a:stretch>
            <a:fillRect/>
          </a:stretch>
        </p:blipFill>
        <p:spPr>
          <a:xfrm>
            <a:off x="6671891" y="2693588"/>
            <a:ext cx="4182218" cy="2615411"/>
          </a:xfrm>
          <a:prstGeom prst="rect">
            <a:avLst/>
          </a:prstGeom>
        </p:spPr>
      </p:pic>
    </p:spTree>
    <p:extLst>
      <p:ext uri="{BB962C8B-B14F-4D97-AF65-F5344CB8AC3E}">
        <p14:creationId xmlns:p14="http://schemas.microsoft.com/office/powerpoint/2010/main" val="29843060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75B58-25C8-44EE-BC41-9358DF172185}"/>
              </a:ext>
            </a:extLst>
          </p:cNvPr>
          <p:cNvSpPr>
            <a:spLocks noGrp="1"/>
          </p:cNvSpPr>
          <p:nvPr>
            <p:ph type="title"/>
          </p:nvPr>
        </p:nvSpPr>
        <p:spPr/>
        <p:txBody>
          <a:bodyPr/>
          <a:lstStyle/>
          <a:p>
            <a:r>
              <a:rPr lang="en-US" dirty="0"/>
              <a:t>Engine Components</a:t>
            </a:r>
          </a:p>
        </p:txBody>
      </p:sp>
      <p:sp>
        <p:nvSpPr>
          <p:cNvPr id="3" name="Content Placeholder 2">
            <a:extLst>
              <a:ext uri="{FF2B5EF4-FFF2-40B4-BE49-F238E27FC236}">
                <a16:creationId xmlns:a16="http://schemas.microsoft.com/office/drawing/2014/main" id="{B5045AEC-E5CA-4F93-A966-3EF01B68EA96}"/>
              </a:ext>
            </a:extLst>
          </p:cNvPr>
          <p:cNvSpPr>
            <a:spLocks noGrp="1"/>
          </p:cNvSpPr>
          <p:nvPr>
            <p:ph sz="half" idx="1"/>
          </p:nvPr>
        </p:nvSpPr>
        <p:spPr/>
        <p:txBody>
          <a:bodyPr/>
          <a:lstStyle/>
          <a:p>
            <a:pPr marL="0" indent="0">
              <a:buNone/>
            </a:pPr>
            <a:r>
              <a:rPr lang="en-US" dirty="0">
                <a:solidFill>
                  <a:srgbClr val="FF0000"/>
                </a:solidFill>
              </a:rPr>
              <a:t>Connecting rods:</a:t>
            </a:r>
          </a:p>
          <a:p>
            <a:pPr marL="0" indent="0">
              <a:buNone/>
            </a:pPr>
            <a:r>
              <a:rPr lang="en-US" dirty="0"/>
              <a:t>The have bearing at the bottom for crankpin. In trunk-piston engines the connecting rod may be fixed to a pin, which is free to swing in the piston bosses</a:t>
            </a:r>
          </a:p>
        </p:txBody>
      </p:sp>
      <p:sp>
        <p:nvSpPr>
          <p:cNvPr id="4" name="Content Placeholder 3">
            <a:extLst>
              <a:ext uri="{FF2B5EF4-FFF2-40B4-BE49-F238E27FC236}">
                <a16:creationId xmlns:a16="http://schemas.microsoft.com/office/drawing/2014/main" id="{1B3885B4-98B7-404A-9CD0-EFEF810A530C}"/>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18403779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DF813A-103D-4F5B-880B-D0F12697A81F}"/>
              </a:ext>
            </a:extLst>
          </p:cNvPr>
          <p:cNvSpPr>
            <a:spLocks noGrp="1"/>
          </p:cNvSpPr>
          <p:nvPr>
            <p:ph type="title"/>
          </p:nvPr>
        </p:nvSpPr>
        <p:spPr/>
        <p:txBody>
          <a:bodyPr/>
          <a:lstStyle/>
          <a:p>
            <a:r>
              <a:rPr lang="en-US" dirty="0"/>
              <a:t>Engine Components</a:t>
            </a:r>
          </a:p>
        </p:txBody>
      </p:sp>
      <p:sp>
        <p:nvSpPr>
          <p:cNvPr id="3" name="Content Placeholder 2">
            <a:extLst>
              <a:ext uri="{FF2B5EF4-FFF2-40B4-BE49-F238E27FC236}">
                <a16:creationId xmlns:a16="http://schemas.microsoft.com/office/drawing/2014/main" id="{A7F597A8-A9D1-40FA-A76D-229DECEFB6CA}"/>
              </a:ext>
            </a:extLst>
          </p:cNvPr>
          <p:cNvSpPr>
            <a:spLocks noGrp="1"/>
          </p:cNvSpPr>
          <p:nvPr>
            <p:ph sz="half" idx="1"/>
          </p:nvPr>
        </p:nvSpPr>
        <p:spPr/>
        <p:txBody>
          <a:bodyPr/>
          <a:lstStyle/>
          <a:p>
            <a:pPr marL="0" indent="0">
              <a:buNone/>
            </a:pPr>
            <a:r>
              <a:rPr lang="en-US" dirty="0">
                <a:solidFill>
                  <a:srgbClr val="FF0000"/>
                </a:solidFill>
              </a:rPr>
              <a:t>Camshaft:</a:t>
            </a:r>
          </a:p>
          <a:p>
            <a:pPr marL="0" indent="0">
              <a:buNone/>
            </a:pPr>
            <a:r>
              <a:rPr lang="en-US" dirty="0"/>
              <a:t>They are fixed with cams which controls different items such as fuel injection pumps, air valve, and exhaust valve</a:t>
            </a:r>
          </a:p>
        </p:txBody>
      </p:sp>
      <p:sp>
        <p:nvSpPr>
          <p:cNvPr id="4" name="Content Placeholder 3">
            <a:extLst>
              <a:ext uri="{FF2B5EF4-FFF2-40B4-BE49-F238E27FC236}">
                <a16:creationId xmlns:a16="http://schemas.microsoft.com/office/drawing/2014/main" id="{B1538276-4DCF-492F-9F95-50F596E09128}"/>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27292887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A83E7-E27A-43F3-975B-3C3C25B6372D}"/>
              </a:ext>
            </a:extLst>
          </p:cNvPr>
          <p:cNvSpPr>
            <a:spLocks noGrp="1"/>
          </p:cNvSpPr>
          <p:nvPr>
            <p:ph type="title"/>
          </p:nvPr>
        </p:nvSpPr>
        <p:spPr/>
        <p:txBody>
          <a:bodyPr/>
          <a:lstStyle/>
          <a:p>
            <a:r>
              <a:rPr lang="en-US" dirty="0"/>
              <a:t>Definitions</a:t>
            </a:r>
          </a:p>
        </p:txBody>
      </p:sp>
      <p:sp>
        <p:nvSpPr>
          <p:cNvPr id="3" name="Content Placeholder 2">
            <a:extLst>
              <a:ext uri="{FF2B5EF4-FFF2-40B4-BE49-F238E27FC236}">
                <a16:creationId xmlns:a16="http://schemas.microsoft.com/office/drawing/2014/main" id="{174FFE75-731A-48F6-97D4-8057F7D17776}"/>
              </a:ext>
            </a:extLst>
          </p:cNvPr>
          <p:cNvSpPr>
            <a:spLocks noGrp="1"/>
          </p:cNvSpPr>
          <p:nvPr>
            <p:ph sz="half" idx="1"/>
          </p:nvPr>
        </p:nvSpPr>
        <p:spPr/>
        <p:txBody>
          <a:bodyPr/>
          <a:lstStyle/>
          <a:p>
            <a:pPr marL="0" indent="0">
              <a:buNone/>
            </a:pPr>
            <a:r>
              <a:rPr lang="en-US" u="sng" dirty="0"/>
              <a:t>Top dead Centre (TDC) </a:t>
            </a:r>
            <a:r>
              <a:rPr lang="en-US" dirty="0"/>
              <a:t>– this is the furthest point at the top a cylinder a piston can travel when on its upward stroke</a:t>
            </a:r>
          </a:p>
          <a:p>
            <a:pPr marL="0" indent="0">
              <a:buNone/>
            </a:pPr>
            <a:r>
              <a:rPr lang="en-US" u="sng" dirty="0"/>
              <a:t>Bottom dead Centre (BDC) </a:t>
            </a:r>
            <a:r>
              <a:rPr lang="en-US" dirty="0"/>
              <a:t>– this is the furthest point at the bottom of the cylinder where the piston is nearest to the crankshaft</a:t>
            </a:r>
          </a:p>
          <a:p>
            <a:pPr marL="0" indent="0">
              <a:buNone/>
            </a:pPr>
            <a:endParaRPr lang="en-US" dirty="0"/>
          </a:p>
        </p:txBody>
      </p:sp>
      <p:pic>
        <p:nvPicPr>
          <p:cNvPr id="5" name="Content Placeholder 4">
            <a:extLst>
              <a:ext uri="{FF2B5EF4-FFF2-40B4-BE49-F238E27FC236}">
                <a16:creationId xmlns:a16="http://schemas.microsoft.com/office/drawing/2014/main" id="{B6256474-7DDE-493D-969D-34948D6CD827}"/>
              </a:ext>
            </a:extLst>
          </p:cNvPr>
          <p:cNvPicPr>
            <a:picLocks noGrp="1" noChangeAspect="1"/>
          </p:cNvPicPr>
          <p:nvPr>
            <p:ph sz="half" idx="2"/>
          </p:nvPr>
        </p:nvPicPr>
        <p:blipFill>
          <a:blip r:embed="rId2"/>
          <a:stretch>
            <a:fillRect/>
          </a:stretch>
        </p:blipFill>
        <p:spPr>
          <a:xfrm>
            <a:off x="6096001" y="1825625"/>
            <a:ext cx="5751442" cy="4190862"/>
          </a:xfrm>
          <a:prstGeom prst="rect">
            <a:avLst/>
          </a:prstGeom>
        </p:spPr>
      </p:pic>
    </p:spTree>
    <p:extLst>
      <p:ext uri="{BB962C8B-B14F-4D97-AF65-F5344CB8AC3E}">
        <p14:creationId xmlns:p14="http://schemas.microsoft.com/office/powerpoint/2010/main" val="15057405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BC095-04E6-4FA5-B0ED-BE20A67579EE}"/>
              </a:ext>
            </a:extLst>
          </p:cNvPr>
          <p:cNvSpPr>
            <a:spLocks noGrp="1"/>
          </p:cNvSpPr>
          <p:nvPr>
            <p:ph type="title"/>
          </p:nvPr>
        </p:nvSpPr>
        <p:spPr/>
        <p:txBody>
          <a:bodyPr/>
          <a:lstStyle/>
          <a:p>
            <a:r>
              <a:rPr lang="en-US" dirty="0"/>
              <a:t>Definitions</a:t>
            </a:r>
          </a:p>
        </p:txBody>
      </p:sp>
      <p:sp>
        <p:nvSpPr>
          <p:cNvPr id="3" name="Content Placeholder 2">
            <a:extLst>
              <a:ext uri="{FF2B5EF4-FFF2-40B4-BE49-F238E27FC236}">
                <a16:creationId xmlns:a16="http://schemas.microsoft.com/office/drawing/2014/main" id="{5BDDD462-914D-47F1-9497-2BC3D6F728E4}"/>
              </a:ext>
            </a:extLst>
          </p:cNvPr>
          <p:cNvSpPr>
            <a:spLocks noGrp="1"/>
          </p:cNvSpPr>
          <p:nvPr>
            <p:ph sz="half" idx="1"/>
          </p:nvPr>
        </p:nvSpPr>
        <p:spPr/>
        <p:txBody>
          <a:bodyPr/>
          <a:lstStyle/>
          <a:p>
            <a:pPr marL="0" indent="0">
              <a:buNone/>
            </a:pPr>
            <a:r>
              <a:rPr lang="en-US" u="sng" dirty="0"/>
              <a:t>Piston Stroke</a:t>
            </a:r>
          </a:p>
          <a:p>
            <a:pPr marL="0" indent="0">
              <a:buNone/>
            </a:pPr>
            <a:r>
              <a:rPr lang="en-US" dirty="0"/>
              <a:t>The distance traveled by the piston from zero degrees to 180 degrees or the distance traveled from TDC to BDC/BDC to TDC</a:t>
            </a:r>
          </a:p>
          <a:p>
            <a:pPr marL="0" indent="0">
              <a:buNone/>
            </a:pPr>
            <a:endParaRPr lang="en-US" dirty="0"/>
          </a:p>
        </p:txBody>
      </p:sp>
      <p:pic>
        <p:nvPicPr>
          <p:cNvPr id="5" name="Content Placeholder 4">
            <a:extLst>
              <a:ext uri="{FF2B5EF4-FFF2-40B4-BE49-F238E27FC236}">
                <a16:creationId xmlns:a16="http://schemas.microsoft.com/office/drawing/2014/main" id="{B95B225F-C291-4B06-B284-46BDF1770E05}"/>
              </a:ext>
            </a:extLst>
          </p:cNvPr>
          <p:cNvPicPr>
            <a:picLocks noGrp="1" noChangeAspect="1"/>
          </p:cNvPicPr>
          <p:nvPr>
            <p:ph sz="half" idx="2"/>
          </p:nvPr>
        </p:nvPicPr>
        <p:blipFill>
          <a:blip r:embed="rId2"/>
          <a:stretch>
            <a:fillRect/>
          </a:stretch>
        </p:blipFill>
        <p:spPr>
          <a:xfrm>
            <a:off x="6671890" y="1825624"/>
            <a:ext cx="5181599" cy="4351337"/>
          </a:xfrm>
          <a:prstGeom prst="rect">
            <a:avLst/>
          </a:prstGeom>
        </p:spPr>
      </p:pic>
    </p:spTree>
    <p:extLst>
      <p:ext uri="{BB962C8B-B14F-4D97-AF65-F5344CB8AC3E}">
        <p14:creationId xmlns:p14="http://schemas.microsoft.com/office/powerpoint/2010/main" val="13051411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94FC9-98F6-4E8F-BDC4-AD72EF70D270}"/>
              </a:ext>
            </a:extLst>
          </p:cNvPr>
          <p:cNvSpPr>
            <a:spLocks noGrp="1"/>
          </p:cNvSpPr>
          <p:nvPr>
            <p:ph type="title"/>
          </p:nvPr>
        </p:nvSpPr>
        <p:spPr/>
        <p:txBody>
          <a:bodyPr/>
          <a:lstStyle/>
          <a:p>
            <a:r>
              <a:rPr lang="en-US" dirty="0"/>
              <a:t>Definitions</a:t>
            </a:r>
          </a:p>
        </p:txBody>
      </p:sp>
      <p:sp>
        <p:nvSpPr>
          <p:cNvPr id="3" name="Content Placeholder 2">
            <a:extLst>
              <a:ext uri="{FF2B5EF4-FFF2-40B4-BE49-F238E27FC236}">
                <a16:creationId xmlns:a16="http://schemas.microsoft.com/office/drawing/2014/main" id="{9DCED7BA-4BD2-4C18-B0BF-2DC6E1E2F92A}"/>
              </a:ext>
            </a:extLst>
          </p:cNvPr>
          <p:cNvSpPr>
            <a:spLocks noGrp="1"/>
          </p:cNvSpPr>
          <p:nvPr>
            <p:ph sz="half" idx="1"/>
          </p:nvPr>
        </p:nvSpPr>
        <p:spPr/>
        <p:txBody>
          <a:bodyPr/>
          <a:lstStyle/>
          <a:p>
            <a:pPr marL="0" indent="0">
              <a:buNone/>
            </a:pPr>
            <a:r>
              <a:rPr lang="en-US" u="sng" dirty="0"/>
              <a:t>Swept Volume</a:t>
            </a:r>
          </a:p>
          <a:p>
            <a:pPr marL="0" indent="0">
              <a:buNone/>
            </a:pPr>
            <a:endParaRPr lang="en-US" u="sng" dirty="0"/>
          </a:p>
          <a:p>
            <a:pPr marL="0" indent="0">
              <a:buNone/>
            </a:pPr>
            <a:r>
              <a:rPr lang="en-US" dirty="0"/>
              <a:t>this is the volume between TDC and BDC as the piston makes a stroke</a:t>
            </a:r>
          </a:p>
          <a:p>
            <a:pPr marL="0" indent="0">
              <a:buNone/>
            </a:pPr>
            <a:endParaRPr lang="en-US" dirty="0"/>
          </a:p>
          <a:p>
            <a:pPr marL="0" indent="0">
              <a:buNone/>
            </a:pPr>
            <a:endParaRPr lang="en-US" dirty="0"/>
          </a:p>
        </p:txBody>
      </p:sp>
      <p:pic>
        <p:nvPicPr>
          <p:cNvPr id="5" name="Content Placeholder 4">
            <a:extLst>
              <a:ext uri="{FF2B5EF4-FFF2-40B4-BE49-F238E27FC236}">
                <a16:creationId xmlns:a16="http://schemas.microsoft.com/office/drawing/2014/main" id="{4C65078D-BDA1-40E2-9539-9ECFC7F7EA2A}"/>
              </a:ext>
            </a:extLst>
          </p:cNvPr>
          <p:cNvPicPr>
            <a:picLocks noGrp="1" noChangeAspect="1"/>
          </p:cNvPicPr>
          <p:nvPr>
            <p:ph sz="half" idx="2"/>
          </p:nvPr>
        </p:nvPicPr>
        <p:blipFill>
          <a:blip r:embed="rId2"/>
          <a:stretch>
            <a:fillRect/>
          </a:stretch>
        </p:blipFill>
        <p:spPr>
          <a:xfrm>
            <a:off x="6824304" y="2059549"/>
            <a:ext cx="3877392" cy="3883489"/>
          </a:xfrm>
          <a:prstGeom prst="rect">
            <a:avLst/>
          </a:prstGeom>
        </p:spPr>
      </p:pic>
    </p:spTree>
    <p:extLst>
      <p:ext uri="{BB962C8B-B14F-4D97-AF65-F5344CB8AC3E}">
        <p14:creationId xmlns:p14="http://schemas.microsoft.com/office/powerpoint/2010/main" val="25685854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083F2-88E0-4AC2-9364-E4D8BB999C73}"/>
              </a:ext>
            </a:extLst>
          </p:cNvPr>
          <p:cNvSpPr>
            <a:spLocks noGrp="1"/>
          </p:cNvSpPr>
          <p:nvPr>
            <p:ph type="title"/>
          </p:nvPr>
        </p:nvSpPr>
        <p:spPr/>
        <p:txBody>
          <a:bodyPr/>
          <a:lstStyle/>
          <a:p>
            <a:r>
              <a:rPr lang="en-US" dirty="0"/>
              <a:t>Definitions</a:t>
            </a:r>
          </a:p>
        </p:txBody>
      </p:sp>
      <p:sp>
        <p:nvSpPr>
          <p:cNvPr id="3" name="Content Placeholder 2">
            <a:extLst>
              <a:ext uri="{FF2B5EF4-FFF2-40B4-BE49-F238E27FC236}">
                <a16:creationId xmlns:a16="http://schemas.microsoft.com/office/drawing/2014/main" id="{3CC92CA7-BA05-4205-B993-539FAACA8744}"/>
              </a:ext>
            </a:extLst>
          </p:cNvPr>
          <p:cNvSpPr>
            <a:spLocks noGrp="1"/>
          </p:cNvSpPr>
          <p:nvPr>
            <p:ph sz="half" idx="1"/>
          </p:nvPr>
        </p:nvSpPr>
        <p:spPr/>
        <p:txBody>
          <a:bodyPr/>
          <a:lstStyle/>
          <a:p>
            <a:pPr marL="0" indent="0">
              <a:buNone/>
            </a:pPr>
            <a:r>
              <a:rPr lang="en-US" u="sng" dirty="0"/>
              <a:t>Clearance Volume </a:t>
            </a:r>
          </a:p>
          <a:p>
            <a:pPr marL="0" indent="0">
              <a:buNone/>
            </a:pPr>
            <a:r>
              <a:rPr lang="en-US" dirty="0"/>
              <a:t> this is the volume or distance between the piston top and the underside of the cylinder head when the piston is at TDC</a:t>
            </a:r>
          </a:p>
          <a:p>
            <a:pPr marL="0" indent="0">
              <a:buNone/>
            </a:pPr>
            <a:endParaRPr lang="en-US" dirty="0"/>
          </a:p>
        </p:txBody>
      </p:sp>
      <p:pic>
        <p:nvPicPr>
          <p:cNvPr id="5" name="Content Placeholder 4">
            <a:extLst>
              <a:ext uri="{FF2B5EF4-FFF2-40B4-BE49-F238E27FC236}">
                <a16:creationId xmlns:a16="http://schemas.microsoft.com/office/drawing/2014/main" id="{EAAEE592-2BE4-477A-AA37-B33BD412BC33}"/>
              </a:ext>
            </a:extLst>
          </p:cNvPr>
          <p:cNvPicPr>
            <a:picLocks noGrp="1" noChangeAspect="1"/>
          </p:cNvPicPr>
          <p:nvPr>
            <p:ph sz="half" idx="2"/>
          </p:nvPr>
        </p:nvPicPr>
        <p:blipFill>
          <a:blip r:embed="rId2"/>
          <a:stretch>
            <a:fillRect/>
          </a:stretch>
        </p:blipFill>
        <p:spPr>
          <a:prstGeom prst="rect">
            <a:avLst/>
          </a:prstGeom>
        </p:spPr>
      </p:pic>
    </p:spTree>
    <p:extLst>
      <p:ext uri="{BB962C8B-B14F-4D97-AF65-F5344CB8AC3E}">
        <p14:creationId xmlns:p14="http://schemas.microsoft.com/office/powerpoint/2010/main" val="17539148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6ACD4-A34E-468F-9C0C-FB1E9F550053}"/>
              </a:ext>
            </a:extLst>
          </p:cNvPr>
          <p:cNvSpPr>
            <a:spLocks noGrp="1"/>
          </p:cNvSpPr>
          <p:nvPr>
            <p:ph type="title"/>
          </p:nvPr>
        </p:nvSpPr>
        <p:spPr/>
        <p:txBody>
          <a:bodyPr/>
          <a:lstStyle/>
          <a:p>
            <a:r>
              <a:rPr lang="en-US" dirty="0"/>
              <a:t>Types of Diesel Engines</a:t>
            </a:r>
          </a:p>
        </p:txBody>
      </p:sp>
      <p:sp>
        <p:nvSpPr>
          <p:cNvPr id="3" name="Content Placeholder 2">
            <a:extLst>
              <a:ext uri="{FF2B5EF4-FFF2-40B4-BE49-F238E27FC236}">
                <a16:creationId xmlns:a16="http://schemas.microsoft.com/office/drawing/2014/main" id="{8520AA04-4C21-472C-8818-B39EE7BF92C5}"/>
              </a:ext>
            </a:extLst>
          </p:cNvPr>
          <p:cNvSpPr>
            <a:spLocks noGrp="1"/>
          </p:cNvSpPr>
          <p:nvPr>
            <p:ph idx="1"/>
          </p:nvPr>
        </p:nvSpPr>
        <p:spPr/>
        <p:txBody>
          <a:bodyPr/>
          <a:lstStyle/>
          <a:p>
            <a:pPr marL="0" indent="0">
              <a:buNone/>
            </a:pPr>
            <a:r>
              <a:rPr lang="en-US" dirty="0"/>
              <a:t>There are different types based on the working principle.</a:t>
            </a:r>
          </a:p>
          <a:p>
            <a:pPr marL="0" indent="0">
              <a:buNone/>
            </a:pPr>
            <a:r>
              <a:rPr lang="en-US" dirty="0"/>
              <a:t>There are two basic principles of operation of diesel engines. These are the:</a:t>
            </a:r>
          </a:p>
          <a:p>
            <a:r>
              <a:rPr lang="en-US" dirty="0"/>
              <a:t>two-stroke and </a:t>
            </a:r>
          </a:p>
          <a:p>
            <a:r>
              <a:rPr lang="en-US" dirty="0"/>
              <a:t>four-stroke diesel engines</a:t>
            </a:r>
          </a:p>
          <a:p>
            <a:pPr marL="0" indent="0">
              <a:buNone/>
            </a:pPr>
            <a:endParaRPr lang="en-US" dirty="0"/>
          </a:p>
        </p:txBody>
      </p:sp>
    </p:spTree>
    <p:extLst>
      <p:ext uri="{BB962C8B-B14F-4D97-AF65-F5344CB8AC3E}">
        <p14:creationId xmlns:p14="http://schemas.microsoft.com/office/powerpoint/2010/main" val="10849530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916BE-484B-48D2-8E79-4549883B92C8}"/>
              </a:ext>
            </a:extLst>
          </p:cNvPr>
          <p:cNvSpPr>
            <a:spLocks noGrp="1"/>
          </p:cNvSpPr>
          <p:nvPr>
            <p:ph type="title"/>
          </p:nvPr>
        </p:nvSpPr>
        <p:spPr/>
        <p:txBody>
          <a:bodyPr/>
          <a:lstStyle/>
          <a:p>
            <a:r>
              <a:rPr lang="en-US" dirty="0"/>
              <a:t>Types of Diesel Engine</a:t>
            </a:r>
          </a:p>
        </p:txBody>
      </p:sp>
      <p:sp>
        <p:nvSpPr>
          <p:cNvPr id="3" name="Content Placeholder 2">
            <a:extLst>
              <a:ext uri="{FF2B5EF4-FFF2-40B4-BE49-F238E27FC236}">
                <a16:creationId xmlns:a16="http://schemas.microsoft.com/office/drawing/2014/main" id="{BC93BAB7-5183-4329-9E76-24DAAF393F6B}"/>
              </a:ext>
            </a:extLst>
          </p:cNvPr>
          <p:cNvSpPr>
            <a:spLocks noGrp="1"/>
          </p:cNvSpPr>
          <p:nvPr>
            <p:ph idx="1"/>
          </p:nvPr>
        </p:nvSpPr>
        <p:spPr/>
        <p:txBody>
          <a:bodyPr/>
          <a:lstStyle/>
          <a:p>
            <a:pPr marL="0" indent="0">
              <a:buNone/>
            </a:pPr>
            <a:r>
              <a:rPr lang="en-US" u="sng" dirty="0"/>
              <a:t>Four-stroke diesel engine</a:t>
            </a:r>
          </a:p>
          <a:p>
            <a:pPr marL="0" indent="0">
              <a:buNone/>
            </a:pPr>
            <a:r>
              <a:rPr lang="en-US" dirty="0"/>
              <a:t>The engine takes four strokes of the piston or four reciprocating movement of the piston and two revolutions of the crankshaft at 720 degrees to complete one working cycle of operation. </a:t>
            </a:r>
          </a:p>
          <a:p>
            <a:pPr marL="0" indent="0">
              <a:buNone/>
            </a:pPr>
            <a:r>
              <a:rPr lang="en-US" dirty="0"/>
              <a:t>This principle is applied in high-speed and medium-speed diesel engines, and are trunk piston engines</a:t>
            </a:r>
          </a:p>
        </p:txBody>
      </p:sp>
    </p:spTree>
    <p:extLst>
      <p:ext uri="{BB962C8B-B14F-4D97-AF65-F5344CB8AC3E}">
        <p14:creationId xmlns:p14="http://schemas.microsoft.com/office/powerpoint/2010/main" val="8397493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41BF8-38C2-45B8-AE7B-5417A5E85F6D}"/>
              </a:ext>
            </a:extLst>
          </p:cNvPr>
          <p:cNvSpPr>
            <a:spLocks noGrp="1"/>
          </p:cNvSpPr>
          <p:nvPr>
            <p:ph type="title"/>
          </p:nvPr>
        </p:nvSpPr>
        <p:spPr/>
        <p:txBody>
          <a:bodyPr/>
          <a:lstStyle/>
          <a:p>
            <a:r>
              <a:rPr lang="en-US" dirty="0"/>
              <a:t>Types of Diesel Engine</a:t>
            </a:r>
          </a:p>
        </p:txBody>
      </p:sp>
      <p:sp>
        <p:nvSpPr>
          <p:cNvPr id="3" name="Content Placeholder 2">
            <a:extLst>
              <a:ext uri="{FF2B5EF4-FFF2-40B4-BE49-F238E27FC236}">
                <a16:creationId xmlns:a16="http://schemas.microsoft.com/office/drawing/2014/main" id="{099B972E-F80C-412C-84EF-EEB178EEE0E6}"/>
              </a:ext>
            </a:extLst>
          </p:cNvPr>
          <p:cNvSpPr>
            <a:spLocks noGrp="1"/>
          </p:cNvSpPr>
          <p:nvPr>
            <p:ph sz="half" idx="1"/>
          </p:nvPr>
        </p:nvSpPr>
        <p:spPr/>
        <p:txBody>
          <a:bodyPr/>
          <a:lstStyle/>
          <a:p>
            <a:pPr marL="0" indent="0">
              <a:buNone/>
            </a:pPr>
            <a:r>
              <a:rPr lang="en-US" u="sng" dirty="0"/>
              <a:t>Four-stroke diesel engine</a:t>
            </a:r>
          </a:p>
          <a:p>
            <a:pPr marL="0" indent="0">
              <a:buNone/>
            </a:pPr>
            <a:endParaRPr lang="en-US" dirty="0"/>
          </a:p>
          <a:p>
            <a:pPr marL="514350" indent="-514350">
              <a:buFont typeface="+mj-lt"/>
              <a:buAutoNum type="arabicPeriod"/>
            </a:pPr>
            <a:r>
              <a:rPr lang="en-US" dirty="0"/>
              <a:t>Induction stroke</a:t>
            </a:r>
          </a:p>
          <a:p>
            <a:pPr marL="514350" indent="-514350">
              <a:buFont typeface="+mj-lt"/>
              <a:buAutoNum type="arabicPeriod"/>
            </a:pPr>
            <a:r>
              <a:rPr lang="en-US" dirty="0"/>
              <a:t>Compression stroke</a:t>
            </a:r>
          </a:p>
          <a:p>
            <a:pPr marL="514350" indent="-514350">
              <a:buFont typeface="+mj-lt"/>
              <a:buAutoNum type="arabicPeriod"/>
            </a:pPr>
            <a:r>
              <a:rPr lang="en-US" dirty="0"/>
              <a:t>Power/Expansion stroke</a:t>
            </a:r>
          </a:p>
          <a:p>
            <a:pPr marL="514350" indent="-514350">
              <a:buFont typeface="+mj-lt"/>
              <a:buAutoNum type="arabicPeriod"/>
            </a:pPr>
            <a:r>
              <a:rPr lang="en-US" dirty="0"/>
              <a:t>Exhaust stroke</a:t>
            </a:r>
          </a:p>
          <a:p>
            <a:pPr marL="0" indent="0">
              <a:buNone/>
            </a:pPr>
            <a:endParaRPr lang="en-US" dirty="0"/>
          </a:p>
        </p:txBody>
      </p:sp>
      <p:pic>
        <p:nvPicPr>
          <p:cNvPr id="5" name="Content Placeholder 4">
            <a:extLst>
              <a:ext uri="{FF2B5EF4-FFF2-40B4-BE49-F238E27FC236}">
                <a16:creationId xmlns:a16="http://schemas.microsoft.com/office/drawing/2014/main" id="{77FD939B-F951-466E-9C83-F7B298E6D1A4}"/>
              </a:ext>
            </a:extLst>
          </p:cNvPr>
          <p:cNvPicPr>
            <a:picLocks noGrp="1" noChangeAspect="1"/>
          </p:cNvPicPr>
          <p:nvPr>
            <p:ph sz="half" idx="2"/>
          </p:nvPr>
        </p:nvPicPr>
        <p:blipFill>
          <a:blip r:embed="rId2"/>
          <a:stretch>
            <a:fillRect/>
          </a:stretch>
        </p:blipFill>
        <p:spPr>
          <a:xfrm>
            <a:off x="6671890" y="1825625"/>
            <a:ext cx="5181599" cy="4190862"/>
          </a:xfrm>
          <a:prstGeom prst="rect">
            <a:avLst/>
          </a:prstGeom>
        </p:spPr>
      </p:pic>
    </p:spTree>
    <p:extLst>
      <p:ext uri="{BB962C8B-B14F-4D97-AF65-F5344CB8AC3E}">
        <p14:creationId xmlns:p14="http://schemas.microsoft.com/office/powerpoint/2010/main" val="20289283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FAD73-3DDB-422D-B72B-9697306A5C8C}"/>
              </a:ext>
            </a:extLst>
          </p:cNvPr>
          <p:cNvSpPr>
            <a:spLocks noGrp="1"/>
          </p:cNvSpPr>
          <p:nvPr>
            <p:ph type="title"/>
          </p:nvPr>
        </p:nvSpPr>
        <p:spPr/>
        <p:txBody>
          <a:bodyPr/>
          <a:lstStyle/>
          <a:p>
            <a:r>
              <a:rPr lang="en-US" dirty="0"/>
              <a:t>TYPES OF HEAT ENGINES</a:t>
            </a:r>
          </a:p>
        </p:txBody>
      </p:sp>
      <p:sp>
        <p:nvSpPr>
          <p:cNvPr id="3" name="Content Placeholder 2">
            <a:extLst>
              <a:ext uri="{FF2B5EF4-FFF2-40B4-BE49-F238E27FC236}">
                <a16:creationId xmlns:a16="http://schemas.microsoft.com/office/drawing/2014/main" id="{9FDC505F-416E-4C11-9178-A351D1742657}"/>
              </a:ext>
            </a:extLst>
          </p:cNvPr>
          <p:cNvSpPr>
            <a:spLocks noGrp="1"/>
          </p:cNvSpPr>
          <p:nvPr>
            <p:ph idx="1"/>
          </p:nvPr>
        </p:nvSpPr>
        <p:spPr/>
        <p:txBody>
          <a:bodyPr/>
          <a:lstStyle/>
          <a:p>
            <a:pPr marL="0" indent="0">
              <a:buNone/>
            </a:pPr>
            <a:r>
              <a:rPr lang="en-US" dirty="0"/>
              <a:t>Heat engines can be divided into two main classes subject to how heat is supplied to the engine. </a:t>
            </a:r>
          </a:p>
          <a:p>
            <a:r>
              <a:rPr lang="en-US" dirty="0"/>
              <a:t>Internal combustion engines </a:t>
            </a:r>
          </a:p>
          <a:p>
            <a:r>
              <a:rPr lang="en-US" dirty="0"/>
              <a:t>External combustion engines</a:t>
            </a:r>
          </a:p>
        </p:txBody>
      </p:sp>
    </p:spTree>
    <p:extLst>
      <p:ext uri="{BB962C8B-B14F-4D97-AF65-F5344CB8AC3E}">
        <p14:creationId xmlns:p14="http://schemas.microsoft.com/office/powerpoint/2010/main" val="3292849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8C5DD-37B8-4EA5-B4FE-9D093384E7B8}"/>
              </a:ext>
            </a:extLst>
          </p:cNvPr>
          <p:cNvSpPr>
            <a:spLocks noGrp="1"/>
          </p:cNvSpPr>
          <p:nvPr>
            <p:ph type="title"/>
          </p:nvPr>
        </p:nvSpPr>
        <p:spPr/>
        <p:txBody>
          <a:bodyPr/>
          <a:lstStyle/>
          <a:p>
            <a:r>
              <a:rPr lang="en-US" dirty="0"/>
              <a:t>Types of Diesel Engine</a:t>
            </a:r>
          </a:p>
        </p:txBody>
      </p:sp>
      <p:sp>
        <p:nvSpPr>
          <p:cNvPr id="3" name="Content Placeholder 2">
            <a:extLst>
              <a:ext uri="{FF2B5EF4-FFF2-40B4-BE49-F238E27FC236}">
                <a16:creationId xmlns:a16="http://schemas.microsoft.com/office/drawing/2014/main" id="{22E36539-30D4-4E19-8E63-51C8E9DB0757}"/>
              </a:ext>
            </a:extLst>
          </p:cNvPr>
          <p:cNvSpPr>
            <a:spLocks noGrp="1"/>
          </p:cNvSpPr>
          <p:nvPr>
            <p:ph idx="1"/>
          </p:nvPr>
        </p:nvSpPr>
        <p:spPr/>
        <p:txBody>
          <a:bodyPr/>
          <a:lstStyle/>
          <a:p>
            <a:pPr marL="0" indent="0">
              <a:buNone/>
            </a:pPr>
            <a:r>
              <a:rPr lang="en-US" u="sng" dirty="0"/>
              <a:t>Two-stroke diesel engine</a:t>
            </a:r>
          </a:p>
          <a:p>
            <a:pPr marL="0" indent="0">
              <a:buNone/>
            </a:pPr>
            <a:r>
              <a:rPr lang="en-US" dirty="0"/>
              <a:t>The principle is most often applied in small and very large sized diesel engines. The very large sized diesel engines are crosshead engines.</a:t>
            </a:r>
          </a:p>
          <a:p>
            <a:pPr marL="0" indent="0">
              <a:buNone/>
            </a:pPr>
            <a:r>
              <a:rPr lang="en-US" dirty="0"/>
              <a:t>The two-stroke cycle is completed in two strokes of the piston and one revolution of the crankshaft at 360 degrees</a:t>
            </a:r>
          </a:p>
          <a:p>
            <a:pPr marL="0" indent="0">
              <a:buNone/>
            </a:pPr>
            <a:endParaRPr lang="en-US" u="sng" dirty="0"/>
          </a:p>
        </p:txBody>
      </p:sp>
    </p:spTree>
    <p:extLst>
      <p:ext uri="{BB962C8B-B14F-4D97-AF65-F5344CB8AC3E}">
        <p14:creationId xmlns:p14="http://schemas.microsoft.com/office/powerpoint/2010/main" val="17228658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987AC-21CB-4A91-8F6E-E17645F84146}"/>
              </a:ext>
            </a:extLst>
          </p:cNvPr>
          <p:cNvSpPr>
            <a:spLocks noGrp="1"/>
          </p:cNvSpPr>
          <p:nvPr>
            <p:ph type="title"/>
          </p:nvPr>
        </p:nvSpPr>
        <p:spPr/>
        <p:txBody>
          <a:bodyPr/>
          <a:lstStyle/>
          <a:p>
            <a:r>
              <a:rPr lang="en-US" dirty="0"/>
              <a:t>Types of Diesel Engine</a:t>
            </a:r>
          </a:p>
        </p:txBody>
      </p:sp>
      <p:sp>
        <p:nvSpPr>
          <p:cNvPr id="3" name="Content Placeholder 2">
            <a:extLst>
              <a:ext uri="{FF2B5EF4-FFF2-40B4-BE49-F238E27FC236}">
                <a16:creationId xmlns:a16="http://schemas.microsoft.com/office/drawing/2014/main" id="{555641F4-2BC4-47AA-8F26-03163C92FAD0}"/>
              </a:ext>
            </a:extLst>
          </p:cNvPr>
          <p:cNvSpPr>
            <a:spLocks noGrp="1"/>
          </p:cNvSpPr>
          <p:nvPr>
            <p:ph sz="half" idx="1"/>
          </p:nvPr>
        </p:nvSpPr>
        <p:spPr/>
        <p:txBody>
          <a:bodyPr/>
          <a:lstStyle/>
          <a:p>
            <a:pPr marL="0" indent="0">
              <a:buNone/>
            </a:pPr>
            <a:r>
              <a:rPr lang="en-US" u="sng" dirty="0"/>
              <a:t>Two-stroke engine</a:t>
            </a:r>
          </a:p>
          <a:p>
            <a:pPr marL="0" indent="0">
              <a:buNone/>
            </a:pPr>
            <a:r>
              <a:rPr lang="en-US" dirty="0"/>
              <a:t>The two-stroke diesel engine operates two up/down movement of the engine</a:t>
            </a:r>
          </a:p>
          <a:p>
            <a:pPr marL="514350" indent="-514350">
              <a:buFont typeface="+mj-lt"/>
              <a:buAutoNum type="arabicPeriod"/>
            </a:pPr>
            <a:r>
              <a:rPr lang="en-US" dirty="0"/>
              <a:t>Compression stroke, and</a:t>
            </a:r>
          </a:p>
          <a:p>
            <a:pPr marL="514350" indent="-514350">
              <a:buFont typeface="+mj-lt"/>
              <a:buAutoNum type="arabicPeriod"/>
            </a:pPr>
            <a:r>
              <a:rPr lang="en-US" dirty="0"/>
              <a:t>Power stroke</a:t>
            </a:r>
          </a:p>
        </p:txBody>
      </p:sp>
      <p:pic>
        <p:nvPicPr>
          <p:cNvPr id="5" name="Content Placeholder 4">
            <a:extLst>
              <a:ext uri="{FF2B5EF4-FFF2-40B4-BE49-F238E27FC236}">
                <a16:creationId xmlns:a16="http://schemas.microsoft.com/office/drawing/2014/main" id="{6C126E3B-8EEB-4D07-8A08-D787A500B7A2}"/>
              </a:ext>
            </a:extLst>
          </p:cNvPr>
          <p:cNvPicPr>
            <a:picLocks noGrp="1" noChangeAspect="1"/>
          </p:cNvPicPr>
          <p:nvPr>
            <p:ph sz="half" idx="2"/>
          </p:nvPr>
        </p:nvPicPr>
        <p:blipFill>
          <a:blip r:embed="rId2"/>
          <a:stretch>
            <a:fillRect/>
          </a:stretch>
        </p:blipFill>
        <p:spPr>
          <a:xfrm>
            <a:off x="6172202" y="2054087"/>
            <a:ext cx="5867233" cy="3988904"/>
          </a:xfrm>
          <a:prstGeom prst="rect">
            <a:avLst/>
          </a:prstGeom>
        </p:spPr>
      </p:pic>
    </p:spTree>
    <p:extLst>
      <p:ext uri="{BB962C8B-B14F-4D97-AF65-F5344CB8AC3E}">
        <p14:creationId xmlns:p14="http://schemas.microsoft.com/office/powerpoint/2010/main" val="18221405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9D8E3-4CBF-46D7-8AC5-85EB4633A468}"/>
              </a:ext>
            </a:extLst>
          </p:cNvPr>
          <p:cNvSpPr>
            <a:spLocks noGrp="1"/>
          </p:cNvSpPr>
          <p:nvPr>
            <p:ph type="title"/>
          </p:nvPr>
        </p:nvSpPr>
        <p:spPr/>
        <p:txBody>
          <a:bodyPr/>
          <a:lstStyle/>
          <a:p>
            <a:r>
              <a:rPr lang="en-US" dirty="0"/>
              <a:t>Differences between 2-stroke and 4-stroke</a:t>
            </a:r>
          </a:p>
        </p:txBody>
      </p:sp>
      <p:pic>
        <p:nvPicPr>
          <p:cNvPr id="6" name="Content Placeholder 5">
            <a:extLst>
              <a:ext uri="{FF2B5EF4-FFF2-40B4-BE49-F238E27FC236}">
                <a16:creationId xmlns:a16="http://schemas.microsoft.com/office/drawing/2014/main" id="{84F2D118-2F4D-4C67-8778-1B18649F0ED6}"/>
              </a:ext>
            </a:extLst>
          </p:cNvPr>
          <p:cNvPicPr>
            <a:picLocks noGrp="1" noChangeAspect="1"/>
          </p:cNvPicPr>
          <p:nvPr>
            <p:ph sz="half" idx="1"/>
          </p:nvPr>
        </p:nvPicPr>
        <p:blipFill>
          <a:blip r:embed="rId2"/>
          <a:stretch>
            <a:fillRect/>
          </a:stretch>
        </p:blipFill>
        <p:spPr>
          <a:xfrm>
            <a:off x="838201" y="1590261"/>
            <a:ext cx="4443058" cy="5022574"/>
          </a:xfrm>
          <a:prstGeom prst="rect">
            <a:avLst/>
          </a:prstGeom>
        </p:spPr>
      </p:pic>
      <p:pic>
        <p:nvPicPr>
          <p:cNvPr id="5" name="Content Placeholder 4">
            <a:extLst>
              <a:ext uri="{FF2B5EF4-FFF2-40B4-BE49-F238E27FC236}">
                <a16:creationId xmlns:a16="http://schemas.microsoft.com/office/drawing/2014/main" id="{9E94285A-8AD1-4593-8EC4-3ECF85FFD906}"/>
              </a:ext>
            </a:extLst>
          </p:cNvPr>
          <p:cNvPicPr>
            <a:picLocks noGrp="1" noChangeAspect="1"/>
          </p:cNvPicPr>
          <p:nvPr>
            <p:ph sz="half" idx="2"/>
          </p:nvPr>
        </p:nvPicPr>
        <p:blipFill>
          <a:blip r:embed="rId3"/>
          <a:stretch>
            <a:fillRect/>
          </a:stretch>
        </p:blipFill>
        <p:spPr>
          <a:xfrm>
            <a:off x="6752537" y="1590261"/>
            <a:ext cx="4458802" cy="4902614"/>
          </a:xfrm>
          <a:prstGeom prst="rect">
            <a:avLst/>
          </a:prstGeom>
        </p:spPr>
      </p:pic>
    </p:spTree>
    <p:extLst>
      <p:ext uri="{BB962C8B-B14F-4D97-AF65-F5344CB8AC3E}">
        <p14:creationId xmlns:p14="http://schemas.microsoft.com/office/powerpoint/2010/main" val="146575347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E44B5-CD1F-469C-9F3D-268B69C8EA82}"/>
              </a:ext>
            </a:extLst>
          </p:cNvPr>
          <p:cNvSpPr>
            <a:spLocks noGrp="1"/>
          </p:cNvSpPr>
          <p:nvPr>
            <p:ph type="title"/>
          </p:nvPr>
        </p:nvSpPr>
        <p:spPr/>
        <p:txBody>
          <a:bodyPr/>
          <a:lstStyle/>
          <a:p>
            <a:r>
              <a:rPr lang="en-US" dirty="0"/>
              <a:t>Differences b/w 2 stroke and 4 stroke engines</a:t>
            </a:r>
          </a:p>
        </p:txBody>
      </p:sp>
      <p:graphicFrame>
        <p:nvGraphicFramePr>
          <p:cNvPr id="4" name="Content Placeholder 3">
            <a:extLst>
              <a:ext uri="{FF2B5EF4-FFF2-40B4-BE49-F238E27FC236}">
                <a16:creationId xmlns:a16="http://schemas.microsoft.com/office/drawing/2014/main" id="{0EA0B183-A300-4AEA-918A-96B4F1843454}"/>
              </a:ext>
            </a:extLst>
          </p:cNvPr>
          <p:cNvGraphicFramePr>
            <a:graphicFrameLocks noGrp="1"/>
          </p:cNvGraphicFramePr>
          <p:nvPr>
            <p:ph idx="1"/>
            <p:extLst>
              <p:ext uri="{D42A27DB-BD31-4B8C-83A1-F6EECF244321}">
                <p14:modId xmlns:p14="http://schemas.microsoft.com/office/powerpoint/2010/main" val="4010252288"/>
              </p:ext>
            </p:extLst>
          </p:nvPr>
        </p:nvGraphicFramePr>
        <p:xfrm>
          <a:off x="742122" y="1842053"/>
          <a:ext cx="10611679" cy="4789865"/>
        </p:xfrm>
        <a:graphic>
          <a:graphicData uri="http://schemas.openxmlformats.org/drawingml/2006/table">
            <a:tbl>
              <a:tblPr firstRow="1" firstCol="1" bandRow="1"/>
              <a:tblGrid>
                <a:gridCol w="702203">
                  <a:extLst>
                    <a:ext uri="{9D8B030D-6E8A-4147-A177-3AD203B41FA5}">
                      <a16:colId xmlns:a16="http://schemas.microsoft.com/office/drawing/2014/main" val="3780198386"/>
                    </a:ext>
                  </a:extLst>
                </a:gridCol>
                <a:gridCol w="4752504">
                  <a:extLst>
                    <a:ext uri="{9D8B030D-6E8A-4147-A177-3AD203B41FA5}">
                      <a16:colId xmlns:a16="http://schemas.microsoft.com/office/drawing/2014/main" val="3651821480"/>
                    </a:ext>
                  </a:extLst>
                </a:gridCol>
                <a:gridCol w="5156972">
                  <a:extLst>
                    <a:ext uri="{9D8B030D-6E8A-4147-A177-3AD203B41FA5}">
                      <a16:colId xmlns:a16="http://schemas.microsoft.com/office/drawing/2014/main" val="2581218874"/>
                    </a:ext>
                  </a:extLst>
                </a:gridCol>
              </a:tblGrid>
              <a:tr h="552287">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S/NO</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TWO-STROKE DIESEL ENGINE</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FOUR-STROKE DIESEL ENGINE</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2419973"/>
                  </a:ext>
                </a:extLst>
              </a:tr>
              <a:tr h="552287">
                <a:tc>
                  <a:txBody>
                    <a:bodyPr/>
                    <a:lstStyle/>
                    <a:p>
                      <a:pPr marL="0" marR="0">
                        <a:lnSpc>
                          <a:spcPct val="107000"/>
                        </a:lnSpc>
                        <a:spcBef>
                          <a:spcPts val="0"/>
                        </a:spcBef>
                        <a:spcAft>
                          <a:spcPts val="0"/>
                        </a:spcAft>
                      </a:pPr>
                      <a:r>
                        <a:rPr lang="en-US" sz="1800">
                          <a:effectLst/>
                          <a:latin typeface="Calibri" panose="020F0502020204030204" pitchFamily="34" charset="0"/>
                          <a:ea typeface="Calibri" panose="020F0502020204030204" pitchFamily="34" charset="0"/>
                          <a:cs typeface="Times New Roman" panose="02020603050405020304" pitchFamily="18" charset="0"/>
                        </a:rPr>
                        <a:t>1</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Two reciprocating movement of the piston in one cycle</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Four reciprocating movement of the piston in one cycle</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35161631"/>
                  </a:ext>
                </a:extLst>
              </a:tr>
              <a:tr h="552287">
                <a:tc>
                  <a:txBody>
                    <a:bodyPr/>
                    <a:lstStyle/>
                    <a:p>
                      <a:pPr marL="0" marR="0">
                        <a:lnSpc>
                          <a:spcPct val="107000"/>
                        </a:lnSpc>
                        <a:spcBef>
                          <a:spcPts val="0"/>
                        </a:spcBef>
                        <a:spcAft>
                          <a:spcPts val="0"/>
                        </a:spcAft>
                      </a:pPr>
                      <a:r>
                        <a:rPr lang="en-US" sz="1800">
                          <a:effectLst/>
                          <a:latin typeface="Calibri" panose="020F0502020204030204" pitchFamily="34" charset="0"/>
                          <a:ea typeface="Calibri" panose="020F0502020204030204" pitchFamily="34" charset="0"/>
                          <a:cs typeface="Times New Roman" panose="02020603050405020304" pitchFamily="18" charset="0"/>
                        </a:rPr>
                        <a:t>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One revolution of the crankshaft in one complete cycle of operation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Two revolutions of the crankshaft in one complete cycle of operation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31864374"/>
                  </a:ext>
                </a:extLst>
              </a:tr>
              <a:tr h="552287">
                <a:tc>
                  <a:txBody>
                    <a:bodyPr/>
                    <a:lstStyle/>
                    <a:p>
                      <a:pPr marL="0" marR="0">
                        <a:lnSpc>
                          <a:spcPct val="107000"/>
                        </a:lnSpc>
                        <a:spcBef>
                          <a:spcPts val="0"/>
                        </a:spcBef>
                        <a:spcAft>
                          <a:spcPts val="0"/>
                        </a:spcAft>
                      </a:pPr>
                      <a:r>
                        <a:rPr lang="en-US" sz="1800">
                          <a:effectLst/>
                          <a:latin typeface="Calibri" panose="020F0502020204030204" pitchFamily="34" charset="0"/>
                          <a:ea typeface="Calibri" panose="020F0502020204030204" pitchFamily="34" charset="0"/>
                          <a:cs typeface="Times New Roman" panose="02020603050405020304" pitchFamily="18" charset="0"/>
                        </a:rPr>
                        <a:t>3</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Two stroke engines have inlet ports </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Four stroke engines have inlet and exhaust valves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92367452"/>
                  </a:ext>
                </a:extLst>
              </a:tr>
              <a:tr h="269913">
                <a:tc>
                  <a:txBody>
                    <a:bodyPr/>
                    <a:lstStyle/>
                    <a:p>
                      <a:pPr marL="0" marR="0">
                        <a:lnSpc>
                          <a:spcPct val="107000"/>
                        </a:lnSpc>
                        <a:spcBef>
                          <a:spcPts val="0"/>
                        </a:spcBef>
                        <a:spcAft>
                          <a:spcPts val="0"/>
                        </a:spcAft>
                      </a:pPr>
                      <a:r>
                        <a:rPr lang="en-US" sz="1800">
                          <a:effectLst/>
                          <a:latin typeface="Calibri" panose="020F0502020204030204" pitchFamily="34" charset="0"/>
                          <a:ea typeface="Calibri" panose="020F0502020204030204" pitchFamily="34" charset="0"/>
                          <a:cs typeface="Times New Roman" panose="02020603050405020304" pitchFamily="18" charset="0"/>
                        </a:rPr>
                        <a:t>4</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They are slow speed engines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They are medium and high speed engines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71453096"/>
                  </a:ext>
                </a:extLst>
              </a:tr>
              <a:tr h="269913">
                <a:tc>
                  <a:txBody>
                    <a:bodyPr/>
                    <a:lstStyle/>
                    <a:p>
                      <a:pPr marL="0" marR="0">
                        <a:lnSpc>
                          <a:spcPct val="107000"/>
                        </a:lnSpc>
                        <a:spcBef>
                          <a:spcPts val="0"/>
                        </a:spcBef>
                        <a:spcAft>
                          <a:spcPts val="0"/>
                        </a:spcAft>
                      </a:pPr>
                      <a:r>
                        <a:rPr lang="en-US" sz="1800">
                          <a:effectLst/>
                          <a:latin typeface="Calibri" panose="020F0502020204030204" pitchFamily="34" charset="0"/>
                          <a:ea typeface="Calibri" panose="020F0502020204030204" pitchFamily="34" charset="0"/>
                          <a:cs typeface="Times New Roman" panose="02020603050405020304" pitchFamily="18" charset="0"/>
                        </a:rPr>
                        <a:t>5</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They have uniflow scavenge system</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Does not have </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81776936"/>
                  </a:ext>
                </a:extLst>
              </a:tr>
              <a:tr h="269913">
                <a:tc>
                  <a:txBody>
                    <a:bodyPr/>
                    <a:lstStyle/>
                    <a:p>
                      <a:pPr marL="0" marR="0">
                        <a:lnSpc>
                          <a:spcPct val="107000"/>
                        </a:lnSpc>
                        <a:spcBef>
                          <a:spcPts val="0"/>
                        </a:spcBef>
                        <a:spcAft>
                          <a:spcPts val="0"/>
                        </a:spcAft>
                      </a:pPr>
                      <a:r>
                        <a:rPr lang="en-US" sz="1800">
                          <a:effectLst/>
                          <a:latin typeface="Calibri" panose="020F0502020204030204" pitchFamily="34" charset="0"/>
                          <a:ea typeface="Calibri" panose="020F0502020204030204" pitchFamily="34" charset="0"/>
                          <a:cs typeface="Times New Roman" panose="02020603050405020304" pitchFamily="18" charset="0"/>
                        </a:rPr>
                        <a:t>6</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They have cross scavenge system </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Does not have</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66873998"/>
                  </a:ext>
                </a:extLst>
              </a:tr>
              <a:tr h="269913">
                <a:tc>
                  <a:txBody>
                    <a:bodyPr/>
                    <a:lstStyle/>
                    <a:p>
                      <a:pPr marL="0" marR="0">
                        <a:lnSpc>
                          <a:spcPct val="107000"/>
                        </a:lnSpc>
                        <a:spcBef>
                          <a:spcPts val="0"/>
                        </a:spcBef>
                        <a:spcAft>
                          <a:spcPts val="0"/>
                        </a:spcAft>
                      </a:pPr>
                      <a:r>
                        <a:rPr lang="en-US" sz="1800">
                          <a:effectLst/>
                          <a:latin typeface="Calibri" panose="020F0502020204030204" pitchFamily="34" charset="0"/>
                          <a:ea typeface="Calibri" panose="020F0502020204030204" pitchFamily="34" charset="0"/>
                          <a:cs typeface="Times New Roman" panose="02020603050405020304" pitchFamily="18" charset="0"/>
                        </a:rPr>
                        <a:t>7</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They have loop scavenge method </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Does not have</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38518454"/>
                  </a:ext>
                </a:extLst>
              </a:tr>
              <a:tr h="269913">
                <a:tc>
                  <a:txBody>
                    <a:bodyPr/>
                    <a:lstStyle/>
                    <a:p>
                      <a:pPr marL="0" marR="0">
                        <a:lnSpc>
                          <a:spcPct val="107000"/>
                        </a:lnSpc>
                        <a:spcBef>
                          <a:spcPts val="0"/>
                        </a:spcBef>
                        <a:spcAft>
                          <a:spcPts val="0"/>
                        </a:spcAft>
                      </a:pPr>
                      <a:r>
                        <a:rPr lang="en-US" sz="1800">
                          <a:effectLst/>
                          <a:latin typeface="Calibri" panose="020F0502020204030204" pitchFamily="34" charset="0"/>
                          <a:ea typeface="Calibri" panose="020F0502020204030204" pitchFamily="34" charset="0"/>
                          <a:cs typeface="Times New Roman" panose="02020603050405020304" pitchFamily="18" charset="0"/>
                        </a:rPr>
                        <a:t>8</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They can turn in both directions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They are unidirectional engines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7908655"/>
                  </a:ext>
                </a:extLst>
              </a:tr>
              <a:tr h="269913">
                <a:tc>
                  <a:txBody>
                    <a:bodyPr/>
                    <a:lstStyle/>
                    <a:p>
                      <a:pPr marL="0" marR="0">
                        <a:lnSpc>
                          <a:spcPct val="107000"/>
                        </a:lnSpc>
                        <a:spcBef>
                          <a:spcPts val="0"/>
                        </a:spcBef>
                        <a:spcAft>
                          <a:spcPts val="0"/>
                        </a:spcAft>
                      </a:pPr>
                      <a:r>
                        <a:rPr lang="en-US" sz="1800">
                          <a:effectLst/>
                          <a:latin typeface="Calibri" panose="020F0502020204030204" pitchFamily="34" charset="0"/>
                          <a:ea typeface="Calibri" panose="020F0502020204030204" pitchFamily="34" charset="0"/>
                          <a:cs typeface="Times New Roman" panose="02020603050405020304" pitchFamily="18" charset="0"/>
                        </a:rPr>
                        <a:t>9</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They are crosshead engines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They are trunk piston engines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95049935"/>
                  </a:ext>
                </a:extLst>
              </a:tr>
              <a:tr h="269913">
                <a:tc>
                  <a:txBody>
                    <a:bodyPr/>
                    <a:lstStyle/>
                    <a:p>
                      <a:pPr marL="0" marR="0">
                        <a:lnSpc>
                          <a:spcPct val="107000"/>
                        </a:lnSpc>
                        <a:spcBef>
                          <a:spcPts val="0"/>
                        </a:spcBef>
                        <a:spcAft>
                          <a:spcPts val="0"/>
                        </a:spcAft>
                      </a:pPr>
                      <a:r>
                        <a:rPr lang="en-US" sz="1800">
                          <a:effectLst/>
                          <a:latin typeface="Calibri" panose="020F0502020204030204" pitchFamily="34" charset="0"/>
                          <a:ea typeface="Calibri" panose="020F0502020204030204" pitchFamily="34" charset="0"/>
                          <a:cs typeface="Times New Roman" panose="02020603050405020304" pitchFamily="18" charset="0"/>
                        </a:rPr>
                        <a:t>10</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Some are of the opposed piston type</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26049602"/>
                  </a:ext>
                </a:extLst>
              </a:tr>
              <a:tr h="552287">
                <a:tc>
                  <a:txBody>
                    <a:bodyPr/>
                    <a:lstStyle/>
                    <a:p>
                      <a:pPr marL="0" marR="0">
                        <a:lnSpc>
                          <a:spcPct val="107000"/>
                        </a:lnSpc>
                        <a:spcBef>
                          <a:spcPts val="0"/>
                        </a:spcBef>
                        <a:spcAft>
                          <a:spcPts val="0"/>
                        </a:spcAft>
                      </a:pPr>
                      <a:r>
                        <a:rPr lang="en-US" sz="1800">
                          <a:effectLst/>
                          <a:latin typeface="Calibri" panose="020F0502020204030204" pitchFamily="34" charset="0"/>
                          <a:ea typeface="Calibri" panose="020F0502020204030204" pitchFamily="34" charset="0"/>
                          <a:cs typeface="Times New Roman" panose="02020603050405020304" pitchFamily="18" charset="0"/>
                        </a:rPr>
                        <a:t>11</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Two stroke slow speed engines do not require a reduction gear</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Four stroke high speed engines require a reduction gear</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97022579"/>
                  </a:ext>
                </a:extLst>
              </a:tr>
            </a:tbl>
          </a:graphicData>
        </a:graphic>
      </p:graphicFrame>
      <p:sp>
        <p:nvSpPr>
          <p:cNvPr id="5" name="Rectangle 1">
            <a:extLst>
              <a:ext uri="{FF2B5EF4-FFF2-40B4-BE49-F238E27FC236}">
                <a16:creationId xmlns:a16="http://schemas.microsoft.com/office/drawing/2014/main" id="{A8A85CD1-852B-4261-BED8-7E9BD41ADB1E}"/>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374205718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C88FE-211D-4E80-8FAC-40AF725DB93D}"/>
              </a:ext>
            </a:extLst>
          </p:cNvPr>
          <p:cNvSpPr>
            <a:spLocks noGrp="1"/>
          </p:cNvSpPr>
          <p:nvPr>
            <p:ph type="title"/>
          </p:nvPr>
        </p:nvSpPr>
        <p:spPr/>
        <p:txBody>
          <a:bodyPr/>
          <a:lstStyle/>
          <a:p>
            <a:r>
              <a:rPr lang="en-US" dirty="0"/>
              <a:t>Bilge and Ballast system</a:t>
            </a:r>
          </a:p>
        </p:txBody>
      </p:sp>
      <p:sp>
        <p:nvSpPr>
          <p:cNvPr id="3" name="Content Placeholder 2">
            <a:extLst>
              <a:ext uri="{FF2B5EF4-FFF2-40B4-BE49-F238E27FC236}">
                <a16:creationId xmlns:a16="http://schemas.microsoft.com/office/drawing/2014/main" id="{21873360-2B30-42E4-A475-329B78DBFDB1}"/>
              </a:ext>
            </a:extLst>
          </p:cNvPr>
          <p:cNvSpPr>
            <a:spLocks noGrp="1"/>
          </p:cNvSpPr>
          <p:nvPr>
            <p:ph idx="1"/>
          </p:nvPr>
        </p:nvSpPr>
        <p:spPr>
          <a:xfrm>
            <a:off x="838200" y="1825624"/>
            <a:ext cx="10515600" cy="4906479"/>
          </a:xfrm>
        </p:spPr>
        <p:txBody>
          <a:bodyPr>
            <a:normAutofit fontScale="92500" lnSpcReduction="10000"/>
          </a:bodyPr>
          <a:lstStyle/>
          <a:p>
            <a:pPr marL="0" indent="0">
              <a:buNone/>
            </a:pPr>
            <a:r>
              <a:rPr lang="en-US" dirty="0"/>
              <a:t>The bilge system and the ballast system each have specific functions to perform, but are interconnected in many ways. They are both part of a ships pumping system. </a:t>
            </a:r>
          </a:p>
          <a:p>
            <a:pPr marL="0" indent="0">
              <a:buNone/>
            </a:pPr>
            <a:r>
              <a:rPr lang="en-US" dirty="0">
                <a:solidFill>
                  <a:srgbClr val="FF0000"/>
                </a:solidFill>
              </a:rPr>
              <a:t>Bilge System:</a:t>
            </a:r>
            <a:endParaRPr lang="en-US" dirty="0"/>
          </a:p>
          <a:p>
            <a:pPr marL="0" indent="0">
              <a:buNone/>
            </a:pPr>
            <a:r>
              <a:rPr lang="en-US" dirty="0"/>
              <a:t>A bilge is the lowest space of the ship</a:t>
            </a:r>
            <a:r>
              <a:rPr lang="en-US"/>
              <a:t>.  Ships </a:t>
            </a:r>
            <a:r>
              <a:rPr lang="en-US" dirty="0"/>
              <a:t>are provided with watertight compartments meant for collecting water due to leakage, condensation, washing, fire fighting etc.in the engine room/machinery space. These bilge compartments are also known as bilge wells, where all the bilge water gets accumulated</a:t>
            </a:r>
          </a:p>
          <a:p>
            <a:pPr marL="0" indent="0">
              <a:buNone/>
            </a:pPr>
            <a:r>
              <a:rPr lang="en-US" dirty="0"/>
              <a:t>The bilge main is arranged to drain these watertight compartments of water and to discharge the contents overboard</a:t>
            </a:r>
          </a:p>
          <a:p>
            <a:pPr marL="0" indent="0">
              <a:buNone/>
            </a:pPr>
            <a:r>
              <a:rPr lang="en-US" dirty="0"/>
              <a:t>It is to be capable of controlling flooding in the Engine Room as a result of limited damage to piping systems.</a:t>
            </a:r>
          </a:p>
        </p:txBody>
      </p:sp>
    </p:spTree>
    <p:extLst>
      <p:ext uri="{BB962C8B-B14F-4D97-AF65-F5344CB8AC3E}">
        <p14:creationId xmlns:p14="http://schemas.microsoft.com/office/powerpoint/2010/main" val="40611082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3A919A-6368-4378-A9C7-6A7C5949D25D}"/>
              </a:ext>
            </a:extLst>
          </p:cNvPr>
          <p:cNvSpPr>
            <a:spLocks noGrp="1"/>
          </p:cNvSpPr>
          <p:nvPr>
            <p:ph type="title"/>
          </p:nvPr>
        </p:nvSpPr>
        <p:spPr/>
        <p:txBody>
          <a:bodyPr/>
          <a:lstStyle/>
          <a:p>
            <a:r>
              <a:rPr lang="en-US" dirty="0"/>
              <a:t>Bilge System</a:t>
            </a:r>
          </a:p>
        </p:txBody>
      </p:sp>
      <p:sp>
        <p:nvSpPr>
          <p:cNvPr id="3" name="Content Placeholder 2">
            <a:extLst>
              <a:ext uri="{FF2B5EF4-FFF2-40B4-BE49-F238E27FC236}">
                <a16:creationId xmlns:a16="http://schemas.microsoft.com/office/drawing/2014/main" id="{FDF47E3F-7728-4B80-8016-C8497E619950}"/>
              </a:ext>
            </a:extLst>
          </p:cNvPr>
          <p:cNvSpPr>
            <a:spLocks noGrp="1"/>
          </p:cNvSpPr>
          <p:nvPr>
            <p:ph idx="1"/>
          </p:nvPr>
        </p:nvSpPr>
        <p:spPr/>
        <p:txBody>
          <a:bodyPr/>
          <a:lstStyle/>
          <a:p>
            <a:pPr marL="0" indent="0">
              <a:buNone/>
            </a:pPr>
            <a:r>
              <a:rPr lang="en-US" dirty="0"/>
              <a:t>Bilge water is not precisely water but a mixture of different substances as the case may be. Its a mixture of fresh water, sea water, oil, sludge, chemicals and various other liquids.</a:t>
            </a:r>
          </a:p>
          <a:p>
            <a:pPr marL="0" indent="0">
              <a:buNone/>
            </a:pPr>
            <a:r>
              <a:rPr lang="en-US" dirty="0"/>
              <a:t>Fresh water and seawater can find its way to the bilge wells due to leakage in the pipe lines, leaky pump and valve glands, from machinery, propulsion system, over flowing of tanks and even due to accidental spills. </a:t>
            </a:r>
          </a:p>
          <a:p>
            <a:pPr marL="0" indent="0">
              <a:buNone/>
            </a:pPr>
            <a:r>
              <a:rPr lang="en-US" dirty="0"/>
              <a:t>All these substances get accumulated in the bilge wells and the mixture formed is known as bilge or bilge water.</a:t>
            </a:r>
          </a:p>
        </p:txBody>
      </p:sp>
    </p:spTree>
    <p:extLst>
      <p:ext uri="{BB962C8B-B14F-4D97-AF65-F5344CB8AC3E}">
        <p14:creationId xmlns:p14="http://schemas.microsoft.com/office/powerpoint/2010/main" val="33695262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6B11B-DCEB-4E87-852D-904B4A6AF31B}"/>
              </a:ext>
            </a:extLst>
          </p:cNvPr>
          <p:cNvSpPr>
            <a:spLocks noGrp="1"/>
          </p:cNvSpPr>
          <p:nvPr>
            <p:ph type="title"/>
          </p:nvPr>
        </p:nvSpPr>
        <p:spPr/>
        <p:txBody>
          <a:bodyPr/>
          <a:lstStyle/>
          <a:p>
            <a:r>
              <a:rPr lang="en-US" dirty="0"/>
              <a:t>Bilge System</a:t>
            </a:r>
          </a:p>
        </p:txBody>
      </p:sp>
      <p:sp>
        <p:nvSpPr>
          <p:cNvPr id="3" name="Content Placeholder 2">
            <a:extLst>
              <a:ext uri="{FF2B5EF4-FFF2-40B4-BE49-F238E27FC236}">
                <a16:creationId xmlns:a16="http://schemas.microsoft.com/office/drawing/2014/main" id="{DB4FF0AD-D518-499E-A450-5B93D3FB7115}"/>
              </a:ext>
            </a:extLst>
          </p:cNvPr>
          <p:cNvSpPr>
            <a:spLocks noGrp="1"/>
          </p:cNvSpPr>
          <p:nvPr>
            <p:ph idx="1"/>
          </p:nvPr>
        </p:nvSpPr>
        <p:spPr>
          <a:xfrm>
            <a:off x="838200" y="1825625"/>
            <a:ext cx="10515600" cy="4667250"/>
          </a:xfrm>
        </p:spPr>
        <p:txBody>
          <a:bodyPr>
            <a:normAutofit lnSpcReduction="10000"/>
          </a:bodyPr>
          <a:lstStyle/>
          <a:p>
            <a:pPr marL="0" indent="0">
              <a:buNone/>
            </a:pPr>
            <a:r>
              <a:rPr lang="en-US" dirty="0"/>
              <a:t>The number of pumps in the system and their capacity depend upon the size, type and service of the vessel.</a:t>
            </a:r>
          </a:p>
          <a:p>
            <a:pPr marL="0" indent="0">
              <a:buNone/>
            </a:pPr>
            <a:r>
              <a:rPr lang="en-US" dirty="0"/>
              <a:t>The bilge suctions are fitted with suitable strainers, which in the machinery space would be mud boxes placed at floorplate level for easy access. A vertical drop pipe would lead down to the bilge.</a:t>
            </a:r>
          </a:p>
          <a:p>
            <a:pPr marL="0" indent="0">
              <a:buNone/>
            </a:pPr>
            <a:r>
              <a:rPr lang="en-US" dirty="0"/>
              <a:t>Emergency bilge suction or </a:t>
            </a:r>
            <a:r>
              <a:rPr lang="en-US" dirty="0">
                <a:solidFill>
                  <a:srgbClr val="FF0000"/>
                </a:solidFill>
              </a:rPr>
              <a:t>bilge injection valve </a:t>
            </a:r>
            <a:r>
              <a:rPr lang="en-US" dirty="0"/>
              <a:t>is provided in the system, used to prevent flooding of the ship. It is a direct suction from the machinery space bilge which is connected to the largest capacity pump or pumps.</a:t>
            </a:r>
          </a:p>
          <a:p>
            <a:pPr marL="0" indent="0">
              <a:buNone/>
            </a:pPr>
            <a:r>
              <a:rPr lang="en-US" dirty="0"/>
              <a:t>A centrifugal pump with a priming device is usually used, driven by an electric motor housed in an air bel</a:t>
            </a:r>
          </a:p>
        </p:txBody>
      </p:sp>
    </p:spTree>
    <p:extLst>
      <p:ext uri="{BB962C8B-B14F-4D97-AF65-F5344CB8AC3E}">
        <p14:creationId xmlns:p14="http://schemas.microsoft.com/office/powerpoint/2010/main" val="27861907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EF58C-6529-43E0-AD80-174304853B1C}"/>
              </a:ext>
            </a:extLst>
          </p:cNvPr>
          <p:cNvSpPr>
            <a:spLocks noGrp="1"/>
          </p:cNvSpPr>
          <p:nvPr>
            <p:ph type="title"/>
          </p:nvPr>
        </p:nvSpPr>
        <p:spPr/>
        <p:txBody>
          <a:bodyPr/>
          <a:lstStyle/>
          <a:p>
            <a:r>
              <a:rPr lang="en-US" dirty="0"/>
              <a:t>Ballast system</a:t>
            </a:r>
          </a:p>
        </p:txBody>
      </p:sp>
      <p:sp>
        <p:nvSpPr>
          <p:cNvPr id="3" name="Content Placeholder 2">
            <a:extLst>
              <a:ext uri="{FF2B5EF4-FFF2-40B4-BE49-F238E27FC236}">
                <a16:creationId xmlns:a16="http://schemas.microsoft.com/office/drawing/2014/main" id="{265EA0B9-A0A4-40C5-B229-CE6B1EB1206C}"/>
              </a:ext>
            </a:extLst>
          </p:cNvPr>
          <p:cNvSpPr>
            <a:spLocks noGrp="1"/>
          </p:cNvSpPr>
          <p:nvPr>
            <p:ph idx="1"/>
          </p:nvPr>
        </p:nvSpPr>
        <p:spPr/>
        <p:txBody>
          <a:bodyPr/>
          <a:lstStyle/>
          <a:p>
            <a:pPr marL="0" indent="0">
              <a:buNone/>
            </a:pPr>
            <a:r>
              <a:rPr lang="en-US" dirty="0"/>
              <a:t>A ships ballast system is basically used for correcting the </a:t>
            </a:r>
            <a:r>
              <a:rPr lang="en-US" dirty="0">
                <a:solidFill>
                  <a:srgbClr val="FF0000"/>
                </a:solidFill>
              </a:rPr>
              <a:t>trim</a:t>
            </a:r>
            <a:r>
              <a:rPr lang="en-US" dirty="0"/>
              <a:t> of the ship. It has tanks (ballast tanks), pumps, and pipe network.</a:t>
            </a:r>
          </a:p>
          <a:p>
            <a:pPr marL="0" indent="0">
              <a:buNone/>
            </a:pPr>
            <a:r>
              <a:rPr lang="en-US" dirty="0"/>
              <a:t>The ballast system is arranged to ensure that water can be drawn from any tank or from the sea and discharged to any other tank or to the sea as necessary to trim the vessel.</a:t>
            </a:r>
          </a:p>
          <a:p>
            <a:pPr marL="0" indent="0">
              <a:buNone/>
            </a:pPr>
            <a:r>
              <a:rPr lang="en-US" dirty="0"/>
              <a:t>The system is arranged in such a way that only the appropriate pipeline is in service, while the other must be securely blanked or closed off.</a:t>
            </a:r>
          </a:p>
          <a:p>
            <a:pPr marL="0" indent="0">
              <a:buNone/>
            </a:pPr>
            <a:endParaRPr lang="en-US" dirty="0"/>
          </a:p>
        </p:txBody>
      </p:sp>
    </p:spTree>
    <p:extLst>
      <p:ext uri="{BB962C8B-B14F-4D97-AF65-F5344CB8AC3E}">
        <p14:creationId xmlns:p14="http://schemas.microsoft.com/office/powerpoint/2010/main" val="236557413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5C61D1B-8FAB-469D-8B60-0C76B550B8D5}"/>
              </a:ext>
            </a:extLst>
          </p:cNvPr>
          <p:cNvPicPr>
            <a:picLocks noChangeAspect="1"/>
          </p:cNvPicPr>
          <p:nvPr/>
        </p:nvPicPr>
        <p:blipFill>
          <a:blip r:embed="rId2"/>
          <a:stretch>
            <a:fillRect/>
          </a:stretch>
        </p:blipFill>
        <p:spPr>
          <a:xfrm>
            <a:off x="2438400" y="1514475"/>
            <a:ext cx="7315200" cy="3829050"/>
          </a:xfrm>
          <a:prstGeom prst="rect">
            <a:avLst/>
          </a:prstGeom>
        </p:spPr>
      </p:pic>
    </p:spTree>
    <p:extLst>
      <p:ext uri="{BB962C8B-B14F-4D97-AF65-F5344CB8AC3E}">
        <p14:creationId xmlns:p14="http://schemas.microsoft.com/office/powerpoint/2010/main" val="35225571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264098B-EB8C-477F-8155-CC879CC585D6}"/>
              </a:ext>
            </a:extLst>
          </p:cNvPr>
          <p:cNvPicPr>
            <a:picLocks noChangeAspect="1"/>
          </p:cNvPicPr>
          <p:nvPr/>
        </p:nvPicPr>
        <p:blipFill>
          <a:blip r:embed="rId2"/>
          <a:stretch>
            <a:fillRect/>
          </a:stretch>
        </p:blipFill>
        <p:spPr>
          <a:xfrm>
            <a:off x="2160104" y="1616764"/>
            <a:ext cx="7341705" cy="4041913"/>
          </a:xfrm>
          <a:prstGeom prst="rect">
            <a:avLst/>
          </a:prstGeom>
        </p:spPr>
      </p:pic>
    </p:spTree>
    <p:extLst>
      <p:ext uri="{BB962C8B-B14F-4D97-AF65-F5344CB8AC3E}">
        <p14:creationId xmlns:p14="http://schemas.microsoft.com/office/powerpoint/2010/main" val="39201887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2CFC58-0EB4-487D-99FA-FBE7BDC4475A}"/>
              </a:ext>
            </a:extLst>
          </p:cNvPr>
          <p:cNvSpPr>
            <a:spLocks noGrp="1"/>
          </p:cNvSpPr>
          <p:nvPr>
            <p:ph type="title"/>
          </p:nvPr>
        </p:nvSpPr>
        <p:spPr/>
        <p:txBody>
          <a:bodyPr/>
          <a:lstStyle/>
          <a:p>
            <a:r>
              <a:rPr lang="en-US" dirty="0"/>
              <a:t>INTERNAL COMBUSTION ENGINES</a:t>
            </a:r>
          </a:p>
        </p:txBody>
      </p:sp>
      <p:sp>
        <p:nvSpPr>
          <p:cNvPr id="3" name="Content Placeholder 2">
            <a:extLst>
              <a:ext uri="{FF2B5EF4-FFF2-40B4-BE49-F238E27FC236}">
                <a16:creationId xmlns:a16="http://schemas.microsoft.com/office/drawing/2014/main" id="{B0E2460B-0ACB-4A05-9E0D-FF975E20FA6D}"/>
              </a:ext>
            </a:extLst>
          </p:cNvPr>
          <p:cNvSpPr>
            <a:spLocks noGrp="1"/>
          </p:cNvSpPr>
          <p:nvPr>
            <p:ph idx="1"/>
          </p:nvPr>
        </p:nvSpPr>
        <p:spPr>
          <a:xfrm>
            <a:off x="838200" y="1825625"/>
            <a:ext cx="10515600" cy="4923518"/>
          </a:xfrm>
        </p:spPr>
        <p:txBody>
          <a:bodyPr>
            <a:normAutofit/>
          </a:bodyPr>
          <a:lstStyle/>
          <a:p>
            <a:pPr marL="0" indent="0">
              <a:buNone/>
            </a:pPr>
            <a:r>
              <a:rPr lang="en-US" dirty="0"/>
              <a:t>Internal combustion engines (ICE) are engines where the heat generated by the combustion of fuel takes place within the engine. </a:t>
            </a:r>
          </a:p>
          <a:p>
            <a:pPr marL="0" indent="0">
              <a:buNone/>
            </a:pPr>
            <a:r>
              <a:rPr lang="en-US" dirty="0"/>
              <a:t>The chamber where the combustion takes place is known as combustion chamber</a:t>
            </a:r>
          </a:p>
          <a:p>
            <a:pPr marL="0" indent="0">
              <a:buNone/>
            </a:pPr>
            <a:r>
              <a:rPr lang="en-US" dirty="0"/>
              <a:t>Example of such internal combustion engines are:</a:t>
            </a:r>
          </a:p>
          <a:p>
            <a:r>
              <a:rPr lang="en-US" dirty="0"/>
              <a:t>Spark ignition, and </a:t>
            </a:r>
          </a:p>
          <a:p>
            <a:r>
              <a:rPr lang="en-US" dirty="0"/>
              <a:t>Compression ignition engine</a:t>
            </a:r>
          </a:p>
          <a:p>
            <a:pPr marL="0" indent="0">
              <a:buNone/>
            </a:pPr>
            <a:r>
              <a:rPr lang="en-US" dirty="0"/>
              <a:t>The internal combustion engine are also known as reciprocating engines. </a:t>
            </a:r>
          </a:p>
          <a:p>
            <a:r>
              <a:rPr lang="en-US" dirty="0"/>
              <a:t>Gas turbine</a:t>
            </a:r>
          </a:p>
          <a:p>
            <a:pPr marL="0" indent="0">
              <a:buNone/>
            </a:pPr>
            <a:endParaRPr lang="en-US" dirty="0"/>
          </a:p>
        </p:txBody>
      </p:sp>
    </p:spTree>
    <p:extLst>
      <p:ext uri="{BB962C8B-B14F-4D97-AF65-F5344CB8AC3E}">
        <p14:creationId xmlns:p14="http://schemas.microsoft.com/office/powerpoint/2010/main" val="62752057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5CF81-EDF5-4427-9A07-C23D4A690693}"/>
              </a:ext>
            </a:extLst>
          </p:cNvPr>
          <p:cNvSpPr>
            <a:spLocks noGrp="1"/>
          </p:cNvSpPr>
          <p:nvPr>
            <p:ph type="title"/>
          </p:nvPr>
        </p:nvSpPr>
        <p:spPr/>
        <p:txBody>
          <a:bodyPr/>
          <a:lstStyle/>
          <a:p>
            <a:r>
              <a:rPr lang="en-US" dirty="0"/>
              <a:t>Importance of Ballast System</a:t>
            </a:r>
          </a:p>
        </p:txBody>
      </p:sp>
      <p:sp>
        <p:nvSpPr>
          <p:cNvPr id="3" name="Content Placeholder 2">
            <a:extLst>
              <a:ext uri="{FF2B5EF4-FFF2-40B4-BE49-F238E27FC236}">
                <a16:creationId xmlns:a16="http://schemas.microsoft.com/office/drawing/2014/main" id="{81C18FBC-FC4A-4FCB-9D02-9A6AEEFCC811}"/>
              </a:ext>
            </a:extLst>
          </p:cNvPr>
          <p:cNvSpPr>
            <a:spLocks noGrp="1"/>
          </p:cNvSpPr>
          <p:nvPr>
            <p:ph idx="1"/>
          </p:nvPr>
        </p:nvSpPr>
        <p:spPr/>
        <p:txBody>
          <a:bodyPr>
            <a:normAutofit/>
          </a:bodyPr>
          <a:lstStyle/>
          <a:p>
            <a:r>
              <a:rPr lang="en-US" dirty="0">
                <a:solidFill>
                  <a:srgbClr val="222222"/>
                </a:solidFill>
                <a:latin typeface="Arial" panose="020B0604020202020204" pitchFamily="34" charset="0"/>
              </a:rPr>
              <a:t>Ballasting of ship helps to reduce stresses on ship’s hull and also provides transverse stability of the ship</a:t>
            </a:r>
          </a:p>
          <a:p>
            <a:r>
              <a:rPr lang="en-US" dirty="0">
                <a:solidFill>
                  <a:srgbClr val="222222"/>
                </a:solidFill>
                <a:latin typeface="Arial" panose="020B0604020202020204" pitchFamily="34" charset="0"/>
              </a:rPr>
              <a:t>As the propeller is submerged, it aids the propulsion plant in maintaining its efficiency</a:t>
            </a:r>
          </a:p>
          <a:p>
            <a:r>
              <a:rPr lang="en-US" dirty="0">
                <a:solidFill>
                  <a:srgbClr val="222222"/>
                </a:solidFill>
                <a:latin typeface="Arial" panose="020B0604020202020204" pitchFamily="34" charset="0"/>
              </a:rPr>
              <a:t>Ballast helps in immersing the rudder, supporting the </a:t>
            </a:r>
            <a:r>
              <a:rPr lang="en-US" dirty="0" err="1">
                <a:solidFill>
                  <a:srgbClr val="222222"/>
                </a:solidFill>
                <a:latin typeface="Arial" panose="020B0604020202020204" pitchFamily="34" charset="0"/>
              </a:rPr>
              <a:t>manoeuvrability</a:t>
            </a:r>
            <a:r>
              <a:rPr lang="en-US" dirty="0">
                <a:solidFill>
                  <a:srgbClr val="222222"/>
                </a:solidFill>
                <a:latin typeface="Arial" panose="020B0604020202020204" pitchFamily="34" charset="0"/>
              </a:rPr>
              <a:t> of vessel and also reducing the exposed hull surface</a:t>
            </a:r>
          </a:p>
          <a:p>
            <a:r>
              <a:rPr lang="en-US" dirty="0">
                <a:solidFill>
                  <a:srgbClr val="222222"/>
                </a:solidFill>
                <a:latin typeface="Arial" panose="020B0604020202020204" pitchFamily="34" charset="0"/>
              </a:rPr>
              <a:t>The ship continually uses fuel and water from its tanks leading to weight loss. The ballast operation helps in compensating for the weight loss</a:t>
            </a:r>
          </a:p>
          <a:p>
            <a:pPr marL="0" indent="0">
              <a:buNone/>
            </a:pPr>
            <a:endParaRPr lang="en-US" dirty="0"/>
          </a:p>
        </p:txBody>
      </p:sp>
    </p:spTree>
    <p:extLst>
      <p:ext uri="{BB962C8B-B14F-4D97-AF65-F5344CB8AC3E}">
        <p14:creationId xmlns:p14="http://schemas.microsoft.com/office/powerpoint/2010/main" val="240137934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2C703-016D-4D4A-83F3-4A83A4768178}"/>
              </a:ext>
            </a:extLst>
          </p:cNvPr>
          <p:cNvSpPr>
            <a:spLocks noGrp="1"/>
          </p:cNvSpPr>
          <p:nvPr>
            <p:ph type="title"/>
          </p:nvPr>
        </p:nvSpPr>
        <p:spPr/>
        <p:txBody>
          <a:bodyPr/>
          <a:lstStyle/>
          <a:p>
            <a:r>
              <a:rPr lang="en-US" dirty="0"/>
              <a:t>Types Of Ballast Conditions</a:t>
            </a:r>
          </a:p>
        </p:txBody>
      </p:sp>
      <p:sp>
        <p:nvSpPr>
          <p:cNvPr id="3" name="Content Placeholder 2">
            <a:extLst>
              <a:ext uri="{FF2B5EF4-FFF2-40B4-BE49-F238E27FC236}">
                <a16:creationId xmlns:a16="http://schemas.microsoft.com/office/drawing/2014/main" id="{F75C0C33-1DD0-4AE7-BEBA-FDC4CF44368F}"/>
              </a:ext>
            </a:extLst>
          </p:cNvPr>
          <p:cNvSpPr>
            <a:spLocks noGrp="1"/>
          </p:cNvSpPr>
          <p:nvPr>
            <p:ph idx="1"/>
          </p:nvPr>
        </p:nvSpPr>
        <p:spPr/>
        <p:txBody>
          <a:bodyPr>
            <a:normAutofit/>
          </a:bodyPr>
          <a:lstStyle/>
          <a:p>
            <a:pPr marL="0" indent="0">
              <a:buNone/>
            </a:pPr>
            <a:r>
              <a:rPr lang="en-US" b="1" dirty="0"/>
              <a:t>Light Ballast</a:t>
            </a:r>
            <a:r>
              <a:rPr lang="en-US" dirty="0"/>
              <a:t>: When the ship is heavily loaded, and it does not require an additional ballast, the water ballast tanks are kept empty. This condition is known as a light ballast.</a:t>
            </a:r>
          </a:p>
          <a:p>
            <a:pPr marL="0" indent="0">
              <a:buNone/>
            </a:pPr>
            <a:r>
              <a:rPr lang="en-US" dirty="0"/>
              <a:t> </a:t>
            </a:r>
            <a:r>
              <a:rPr lang="en-US" b="1" dirty="0"/>
              <a:t>Heavy Ballast</a:t>
            </a:r>
            <a:r>
              <a:rPr lang="en-US" dirty="0"/>
              <a:t>: During the seagoing state, if the ship is not fully loaded, ship ballast tanks are filled to its capacity. This condition is known as a heavy ballast.</a:t>
            </a:r>
          </a:p>
          <a:p>
            <a:pPr marL="0" indent="0">
              <a:buNone/>
            </a:pPr>
            <a:r>
              <a:rPr lang="en-US" dirty="0"/>
              <a:t> </a:t>
            </a:r>
            <a:r>
              <a:rPr lang="en-US" b="1" dirty="0"/>
              <a:t>Port Ballast</a:t>
            </a:r>
            <a:r>
              <a:rPr lang="en-US" dirty="0"/>
              <a:t>: Many ports around the world have a restriction for usage of ballast water. Dedicated port ballast tanks are provided to correct the trim and list of the ship during loading or discharging operation, and this is called port ballast.</a:t>
            </a:r>
          </a:p>
        </p:txBody>
      </p:sp>
    </p:spTree>
    <p:extLst>
      <p:ext uri="{BB962C8B-B14F-4D97-AF65-F5344CB8AC3E}">
        <p14:creationId xmlns:p14="http://schemas.microsoft.com/office/powerpoint/2010/main" val="10686174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49717-72F0-485B-AB76-EC94556369B6}"/>
              </a:ext>
            </a:extLst>
          </p:cNvPr>
          <p:cNvSpPr>
            <a:spLocks noGrp="1"/>
          </p:cNvSpPr>
          <p:nvPr>
            <p:ph type="title"/>
          </p:nvPr>
        </p:nvSpPr>
        <p:spPr/>
        <p:txBody>
          <a:bodyPr/>
          <a:lstStyle/>
          <a:p>
            <a:r>
              <a:rPr lang="en-US" dirty="0"/>
              <a:t>Types of Ballast Tanks </a:t>
            </a:r>
          </a:p>
        </p:txBody>
      </p:sp>
      <p:sp>
        <p:nvSpPr>
          <p:cNvPr id="3" name="Content Placeholder 2">
            <a:extLst>
              <a:ext uri="{FF2B5EF4-FFF2-40B4-BE49-F238E27FC236}">
                <a16:creationId xmlns:a16="http://schemas.microsoft.com/office/drawing/2014/main" id="{7CC47096-7F08-46CF-A9C5-9553D879E46A}"/>
              </a:ext>
            </a:extLst>
          </p:cNvPr>
          <p:cNvSpPr>
            <a:spLocks noGrp="1"/>
          </p:cNvSpPr>
          <p:nvPr>
            <p:ph idx="1"/>
          </p:nvPr>
        </p:nvSpPr>
        <p:spPr/>
        <p:txBody>
          <a:bodyPr/>
          <a:lstStyle/>
          <a:p>
            <a:pPr marL="0" indent="0">
              <a:buNone/>
            </a:pPr>
            <a:r>
              <a:rPr lang="en-US" dirty="0"/>
              <a:t>There are two types of ballast tanks, namely;</a:t>
            </a:r>
          </a:p>
          <a:p>
            <a:pPr marL="0" indent="0">
              <a:buNone/>
            </a:pPr>
            <a:endParaRPr lang="en-US" dirty="0"/>
          </a:p>
          <a:p>
            <a:pPr>
              <a:buFont typeface="+mj-lt"/>
              <a:buAutoNum type="arabicPeriod"/>
            </a:pPr>
            <a:r>
              <a:rPr lang="en-US" dirty="0">
                <a:solidFill>
                  <a:srgbClr val="222222"/>
                </a:solidFill>
                <a:latin typeface="Arial" panose="020B0604020202020204" pitchFamily="34" charset="0"/>
              </a:rPr>
              <a:t>Clean Ballast Tanks (CBT)</a:t>
            </a:r>
          </a:p>
          <a:p>
            <a:pPr>
              <a:buFont typeface="+mj-lt"/>
              <a:buAutoNum type="arabicPeriod"/>
            </a:pPr>
            <a:r>
              <a:rPr lang="en-US" dirty="0">
                <a:solidFill>
                  <a:srgbClr val="222222"/>
                </a:solidFill>
                <a:latin typeface="Arial" panose="020B0604020202020204" pitchFamily="34" charset="0"/>
              </a:rPr>
              <a:t>Segregated Ballast Tanks (SBT)</a:t>
            </a:r>
          </a:p>
          <a:p>
            <a:pPr marL="0" indent="0">
              <a:buNone/>
            </a:pPr>
            <a:endParaRPr lang="en-US" dirty="0"/>
          </a:p>
        </p:txBody>
      </p:sp>
    </p:spTree>
    <p:extLst>
      <p:ext uri="{BB962C8B-B14F-4D97-AF65-F5344CB8AC3E}">
        <p14:creationId xmlns:p14="http://schemas.microsoft.com/office/powerpoint/2010/main" val="236031299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4AD29-B8FC-484E-948D-9CA57F6899ED}"/>
              </a:ext>
            </a:extLst>
          </p:cNvPr>
          <p:cNvSpPr>
            <a:spLocks noGrp="1"/>
          </p:cNvSpPr>
          <p:nvPr>
            <p:ph type="title"/>
          </p:nvPr>
        </p:nvSpPr>
        <p:spPr/>
        <p:txBody>
          <a:bodyPr/>
          <a:lstStyle/>
          <a:p>
            <a:r>
              <a:rPr lang="en-US" dirty="0"/>
              <a:t>Types of Ballast tanks</a:t>
            </a:r>
          </a:p>
        </p:txBody>
      </p:sp>
      <p:sp>
        <p:nvSpPr>
          <p:cNvPr id="3" name="Content Placeholder 2">
            <a:extLst>
              <a:ext uri="{FF2B5EF4-FFF2-40B4-BE49-F238E27FC236}">
                <a16:creationId xmlns:a16="http://schemas.microsoft.com/office/drawing/2014/main" id="{D4CEBF67-0266-4A87-966F-4140796CFA51}"/>
              </a:ext>
            </a:extLst>
          </p:cNvPr>
          <p:cNvSpPr>
            <a:spLocks noGrp="1"/>
          </p:cNvSpPr>
          <p:nvPr>
            <p:ph idx="1"/>
          </p:nvPr>
        </p:nvSpPr>
        <p:spPr/>
        <p:txBody>
          <a:bodyPr/>
          <a:lstStyle/>
          <a:p>
            <a:pPr marL="0" indent="0">
              <a:buNone/>
            </a:pPr>
            <a:r>
              <a:rPr lang="en-US" b="1" dirty="0">
                <a:solidFill>
                  <a:srgbClr val="222222"/>
                </a:solidFill>
                <a:latin typeface="Arial" panose="020B0604020202020204" pitchFamily="34" charset="0"/>
              </a:rPr>
              <a:t>Segregated Ballast Tanks</a:t>
            </a:r>
            <a:endParaRPr lang="en-US" dirty="0">
              <a:solidFill>
                <a:srgbClr val="222222"/>
              </a:solidFill>
              <a:latin typeface="Arial" panose="020B0604020202020204" pitchFamily="34" charset="0"/>
            </a:endParaRPr>
          </a:p>
          <a:p>
            <a:pPr marL="0" indent="0">
              <a:buNone/>
            </a:pPr>
            <a:r>
              <a:rPr lang="en-US" dirty="0">
                <a:solidFill>
                  <a:srgbClr val="222222"/>
                </a:solidFill>
                <a:latin typeface="Arial" panose="020B0604020202020204" pitchFamily="34" charset="0"/>
              </a:rPr>
              <a:t>The segregated ballast tanks (SBT) are dedicated tanks constructed for the sole purpose of carrying ballast water on oil tanker ships. They are completely separated from the cargo, and fuel tanks and only ballast pumps are used in the SBT.</a:t>
            </a:r>
          </a:p>
          <a:p>
            <a:pPr marL="0" indent="0">
              <a:buNone/>
            </a:pPr>
            <a:endParaRPr lang="en-US" dirty="0">
              <a:solidFill>
                <a:srgbClr val="222222"/>
              </a:solidFill>
              <a:latin typeface="Arial" panose="020B0604020202020204" pitchFamily="34" charset="0"/>
            </a:endParaRPr>
          </a:p>
          <a:p>
            <a:pPr marL="0" indent="0">
              <a:buNone/>
            </a:pPr>
            <a:r>
              <a:rPr lang="en-US" dirty="0">
                <a:solidFill>
                  <a:srgbClr val="222222"/>
                </a:solidFill>
                <a:latin typeface="Arial" panose="020B0604020202020204" pitchFamily="34" charset="0"/>
              </a:rPr>
              <a:t>The Segregated ballast tanks avoid any chances of mixing oil and water which usually happens when cargo holds are used to carry ballast water.</a:t>
            </a:r>
          </a:p>
          <a:p>
            <a:endParaRPr lang="en-US" dirty="0"/>
          </a:p>
        </p:txBody>
      </p:sp>
    </p:spTree>
    <p:extLst>
      <p:ext uri="{BB962C8B-B14F-4D97-AF65-F5344CB8AC3E}">
        <p14:creationId xmlns:p14="http://schemas.microsoft.com/office/powerpoint/2010/main" val="29941490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46910-FB79-488B-8E31-66D863F051B2}"/>
              </a:ext>
            </a:extLst>
          </p:cNvPr>
          <p:cNvSpPr>
            <a:spLocks noGrp="1"/>
          </p:cNvSpPr>
          <p:nvPr>
            <p:ph type="title"/>
          </p:nvPr>
        </p:nvSpPr>
        <p:spPr/>
        <p:txBody>
          <a:bodyPr/>
          <a:lstStyle/>
          <a:p>
            <a:r>
              <a:rPr lang="en-US" dirty="0"/>
              <a:t>Types of Ballast Tanks</a:t>
            </a:r>
          </a:p>
        </p:txBody>
      </p:sp>
      <p:sp>
        <p:nvSpPr>
          <p:cNvPr id="3" name="Content Placeholder 2">
            <a:extLst>
              <a:ext uri="{FF2B5EF4-FFF2-40B4-BE49-F238E27FC236}">
                <a16:creationId xmlns:a16="http://schemas.microsoft.com/office/drawing/2014/main" id="{C169E2B7-0AB8-4ABD-AC2C-4F1CC759047A}"/>
              </a:ext>
            </a:extLst>
          </p:cNvPr>
          <p:cNvSpPr>
            <a:spLocks noGrp="1"/>
          </p:cNvSpPr>
          <p:nvPr>
            <p:ph idx="1"/>
          </p:nvPr>
        </p:nvSpPr>
        <p:spPr/>
        <p:txBody>
          <a:bodyPr/>
          <a:lstStyle/>
          <a:p>
            <a:pPr marL="0" indent="0">
              <a:buNone/>
            </a:pPr>
            <a:r>
              <a:rPr lang="en-US" b="1" dirty="0">
                <a:solidFill>
                  <a:srgbClr val="222222"/>
                </a:solidFill>
                <a:latin typeface="Arial" panose="020B0604020202020204" pitchFamily="34" charset="0"/>
              </a:rPr>
              <a:t>Clean Ballast Tanks (CBT)</a:t>
            </a:r>
          </a:p>
          <a:p>
            <a:pPr marL="0" indent="0">
              <a:buNone/>
            </a:pPr>
            <a:endParaRPr lang="en-US" dirty="0">
              <a:solidFill>
                <a:srgbClr val="222222"/>
              </a:solidFill>
              <a:latin typeface="Arial" panose="020B0604020202020204" pitchFamily="34" charset="0"/>
            </a:endParaRPr>
          </a:p>
          <a:p>
            <a:pPr marL="0" indent="0">
              <a:buNone/>
            </a:pPr>
            <a:r>
              <a:rPr lang="en-US" dirty="0">
                <a:solidFill>
                  <a:srgbClr val="222222"/>
                </a:solidFill>
                <a:latin typeface="Arial" panose="020B0604020202020204" pitchFamily="34" charset="0"/>
              </a:rPr>
              <a:t>Oil tankers may travel without carrying cargo in its holds which might lead to stability issues, especially in bad weather. therefore, the cargo holds which were used to carry oil in the last voyage are then cleaned and used to fill in clean water for  ballasting purpose.</a:t>
            </a:r>
          </a:p>
          <a:p>
            <a:pPr marL="0" indent="0">
              <a:buNone/>
            </a:pPr>
            <a:endParaRPr lang="en-US" dirty="0"/>
          </a:p>
        </p:txBody>
      </p:sp>
    </p:spTree>
    <p:extLst>
      <p:ext uri="{BB962C8B-B14F-4D97-AF65-F5344CB8AC3E}">
        <p14:creationId xmlns:p14="http://schemas.microsoft.com/office/powerpoint/2010/main" val="32732355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9ED94-B336-4FC8-8101-235AE476E9D2}"/>
              </a:ext>
            </a:extLst>
          </p:cNvPr>
          <p:cNvSpPr>
            <a:spLocks noGrp="1"/>
          </p:cNvSpPr>
          <p:nvPr>
            <p:ph type="title"/>
          </p:nvPr>
        </p:nvSpPr>
        <p:spPr/>
        <p:txBody>
          <a:bodyPr/>
          <a:lstStyle/>
          <a:p>
            <a:r>
              <a:rPr lang="en-US" dirty="0"/>
              <a:t>Steering gear</a:t>
            </a:r>
          </a:p>
        </p:txBody>
      </p:sp>
      <p:sp>
        <p:nvSpPr>
          <p:cNvPr id="3" name="Content Placeholder 2">
            <a:extLst>
              <a:ext uri="{FF2B5EF4-FFF2-40B4-BE49-F238E27FC236}">
                <a16:creationId xmlns:a16="http://schemas.microsoft.com/office/drawing/2014/main" id="{FA41399F-3652-4D00-B974-091339551A7F}"/>
              </a:ext>
            </a:extLst>
          </p:cNvPr>
          <p:cNvSpPr>
            <a:spLocks noGrp="1"/>
          </p:cNvSpPr>
          <p:nvPr>
            <p:ph idx="1"/>
          </p:nvPr>
        </p:nvSpPr>
        <p:spPr/>
        <p:txBody>
          <a:bodyPr/>
          <a:lstStyle/>
          <a:p>
            <a:pPr marL="0" indent="0">
              <a:buNone/>
            </a:pPr>
            <a:r>
              <a:rPr lang="en-US" dirty="0"/>
              <a:t>The steering gear provides a port or starboard side movement of the rudder in response to a signal from the bridge. </a:t>
            </a:r>
          </a:p>
          <a:p>
            <a:pPr marL="0" indent="0">
              <a:buNone/>
            </a:pPr>
            <a:r>
              <a:rPr lang="en-US" dirty="0"/>
              <a:t>The steering gear system is comprised of three parts:</a:t>
            </a:r>
          </a:p>
          <a:p>
            <a:pPr marL="514350" indent="-514350">
              <a:buFont typeface="+mj-lt"/>
              <a:buAutoNum type="arabicPeriod"/>
            </a:pPr>
            <a:r>
              <a:rPr lang="en-US" dirty="0"/>
              <a:t>Control unit – telemotor (hydraulic transmitter)</a:t>
            </a:r>
          </a:p>
          <a:p>
            <a:pPr marL="514350" indent="-514350">
              <a:buFont typeface="+mj-lt"/>
              <a:buAutoNum type="arabicPeriod"/>
            </a:pPr>
            <a:r>
              <a:rPr lang="en-US" dirty="0"/>
              <a:t>Power unit </a:t>
            </a:r>
          </a:p>
          <a:p>
            <a:pPr marL="514350" indent="-514350">
              <a:buFont typeface="+mj-lt"/>
              <a:buAutoNum type="arabicPeriod"/>
            </a:pPr>
            <a:r>
              <a:rPr lang="en-US" dirty="0"/>
              <a:t>Transmission </a:t>
            </a:r>
          </a:p>
        </p:txBody>
      </p:sp>
    </p:spTree>
    <p:extLst>
      <p:ext uri="{BB962C8B-B14F-4D97-AF65-F5344CB8AC3E}">
        <p14:creationId xmlns:p14="http://schemas.microsoft.com/office/powerpoint/2010/main" val="365099328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C3F31-14CF-46DA-9862-B1AD68B7D3F2}"/>
              </a:ext>
            </a:extLst>
          </p:cNvPr>
          <p:cNvSpPr>
            <a:spLocks noGrp="1"/>
          </p:cNvSpPr>
          <p:nvPr>
            <p:ph type="title"/>
          </p:nvPr>
        </p:nvSpPr>
        <p:spPr/>
        <p:txBody>
          <a:bodyPr/>
          <a:lstStyle/>
          <a:p>
            <a:r>
              <a:rPr lang="en-US" dirty="0"/>
              <a:t>Steering gear - Power unit</a:t>
            </a:r>
          </a:p>
        </p:txBody>
      </p:sp>
      <p:sp>
        <p:nvSpPr>
          <p:cNvPr id="3" name="Content Placeholder 2">
            <a:extLst>
              <a:ext uri="{FF2B5EF4-FFF2-40B4-BE49-F238E27FC236}">
                <a16:creationId xmlns:a16="http://schemas.microsoft.com/office/drawing/2014/main" id="{1D746477-4427-4757-9C59-99E2703FE8FA}"/>
              </a:ext>
            </a:extLst>
          </p:cNvPr>
          <p:cNvSpPr>
            <a:spLocks noGrp="1"/>
          </p:cNvSpPr>
          <p:nvPr>
            <p:ph idx="1"/>
          </p:nvPr>
        </p:nvSpPr>
        <p:spPr/>
        <p:txBody>
          <a:bodyPr/>
          <a:lstStyle/>
          <a:p>
            <a:pPr marL="0" indent="0">
              <a:buNone/>
            </a:pPr>
            <a:r>
              <a:rPr lang="en-US" dirty="0"/>
              <a:t>There are two common types of hydraulically powered transmission units or steering gear, namely:</a:t>
            </a:r>
          </a:p>
          <a:p>
            <a:r>
              <a:rPr lang="en-US" dirty="0"/>
              <a:t>ram type, and </a:t>
            </a:r>
          </a:p>
          <a:p>
            <a:r>
              <a:rPr lang="en-US" dirty="0"/>
              <a:t>rotary vane type.</a:t>
            </a:r>
          </a:p>
          <a:p>
            <a:pPr marL="0" indent="0">
              <a:buNone/>
            </a:pPr>
            <a:r>
              <a:rPr lang="en-US" dirty="0"/>
              <a:t>The ram type can either be two-rams </a:t>
            </a:r>
            <a:r>
              <a:rPr lang="en-US"/>
              <a:t>or four-rams</a:t>
            </a:r>
            <a:endParaRPr lang="en-US" dirty="0"/>
          </a:p>
        </p:txBody>
      </p:sp>
    </p:spTree>
    <p:extLst>
      <p:ext uri="{BB962C8B-B14F-4D97-AF65-F5344CB8AC3E}">
        <p14:creationId xmlns:p14="http://schemas.microsoft.com/office/powerpoint/2010/main" val="24078586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689C5-E0EA-4F16-AEDC-BA22DF6BBBA7}"/>
              </a:ext>
            </a:extLst>
          </p:cNvPr>
          <p:cNvSpPr>
            <a:spLocks noGrp="1"/>
          </p:cNvSpPr>
          <p:nvPr>
            <p:ph type="title"/>
          </p:nvPr>
        </p:nvSpPr>
        <p:spPr/>
        <p:txBody>
          <a:bodyPr/>
          <a:lstStyle/>
          <a:p>
            <a:r>
              <a:rPr lang="en-US" dirty="0"/>
              <a:t>Ram type steering gear</a:t>
            </a:r>
          </a:p>
        </p:txBody>
      </p:sp>
      <p:sp>
        <p:nvSpPr>
          <p:cNvPr id="3" name="Content Placeholder 2">
            <a:extLst>
              <a:ext uri="{FF2B5EF4-FFF2-40B4-BE49-F238E27FC236}">
                <a16:creationId xmlns:a16="http://schemas.microsoft.com/office/drawing/2014/main" id="{5DFBCF18-1E80-4594-B247-2B28DE1DF1F2}"/>
              </a:ext>
            </a:extLst>
          </p:cNvPr>
          <p:cNvSpPr>
            <a:spLocks noGrp="1"/>
          </p:cNvSpPr>
          <p:nvPr>
            <p:ph idx="1"/>
          </p:nvPr>
        </p:nvSpPr>
        <p:spPr/>
        <p:txBody>
          <a:bodyPr/>
          <a:lstStyle/>
          <a:p>
            <a:pPr marL="0" indent="0">
              <a:buNone/>
            </a:pPr>
            <a:endParaRPr lang="en-US" dirty="0"/>
          </a:p>
        </p:txBody>
      </p:sp>
    </p:spTree>
    <p:extLst>
      <p:ext uri="{BB962C8B-B14F-4D97-AF65-F5344CB8AC3E}">
        <p14:creationId xmlns:p14="http://schemas.microsoft.com/office/powerpoint/2010/main" val="47480473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E0B6A-B6E7-401B-A8F3-3BDD6C15A743}"/>
              </a:ext>
            </a:extLst>
          </p:cNvPr>
          <p:cNvSpPr>
            <a:spLocks noGrp="1"/>
          </p:cNvSpPr>
          <p:nvPr>
            <p:ph type="title"/>
          </p:nvPr>
        </p:nvSpPr>
        <p:spPr/>
        <p:txBody>
          <a:bodyPr/>
          <a:lstStyle/>
          <a:p>
            <a:r>
              <a:rPr lang="en-US" dirty="0"/>
              <a:t>Marine Steam Power Plant</a:t>
            </a:r>
          </a:p>
        </p:txBody>
      </p:sp>
      <p:sp>
        <p:nvSpPr>
          <p:cNvPr id="3" name="Content Placeholder 2">
            <a:extLst>
              <a:ext uri="{FF2B5EF4-FFF2-40B4-BE49-F238E27FC236}">
                <a16:creationId xmlns:a16="http://schemas.microsoft.com/office/drawing/2014/main" id="{84BE13E0-24F8-4531-994D-99363D60B8E4}"/>
              </a:ext>
            </a:extLst>
          </p:cNvPr>
          <p:cNvSpPr>
            <a:spLocks noGrp="1"/>
          </p:cNvSpPr>
          <p:nvPr>
            <p:ph idx="1"/>
          </p:nvPr>
        </p:nvSpPr>
        <p:spPr/>
        <p:txBody>
          <a:bodyPr/>
          <a:lstStyle/>
          <a:p>
            <a:pPr marL="0" indent="0">
              <a:buNone/>
            </a:pPr>
            <a:r>
              <a:rPr lang="en-US" dirty="0"/>
              <a:t>Steam power plant onboard ships is used to generate power that drives the steam turbine which propels the ship, drives auxiliary machines, and for other shipboard services. </a:t>
            </a:r>
          </a:p>
          <a:p>
            <a:pPr marL="0" indent="0">
              <a:buNone/>
            </a:pPr>
            <a:r>
              <a:rPr lang="en-US" dirty="0"/>
              <a:t>A boiler is used onboard ships to generate steam by heating water. </a:t>
            </a:r>
          </a:p>
          <a:p>
            <a:pPr marL="0" indent="0">
              <a:buNone/>
            </a:pPr>
            <a:r>
              <a:rPr lang="en-US" dirty="0"/>
              <a:t>The steam produced is under high pressure and temperature.</a:t>
            </a:r>
          </a:p>
          <a:p>
            <a:pPr marL="0" indent="0">
              <a:buNone/>
            </a:pPr>
            <a:r>
              <a:rPr lang="en-US" dirty="0"/>
              <a:t>The boiler has a furnace or combustion chamber where fuel is burnt to release its energy. The energy released is transferred to the water to generate steam.</a:t>
            </a:r>
          </a:p>
        </p:txBody>
      </p:sp>
    </p:spTree>
    <p:extLst>
      <p:ext uri="{BB962C8B-B14F-4D97-AF65-F5344CB8AC3E}">
        <p14:creationId xmlns:p14="http://schemas.microsoft.com/office/powerpoint/2010/main" val="33363892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A5879-9A13-4824-BE41-E8602041574A}"/>
              </a:ext>
            </a:extLst>
          </p:cNvPr>
          <p:cNvSpPr>
            <a:spLocks noGrp="1"/>
          </p:cNvSpPr>
          <p:nvPr>
            <p:ph type="title"/>
          </p:nvPr>
        </p:nvSpPr>
        <p:spPr/>
        <p:txBody>
          <a:bodyPr/>
          <a:lstStyle/>
          <a:p>
            <a:r>
              <a:rPr lang="en-US" dirty="0"/>
              <a:t>Marine Steam Power Plant</a:t>
            </a:r>
          </a:p>
        </p:txBody>
      </p:sp>
      <p:sp>
        <p:nvSpPr>
          <p:cNvPr id="3" name="Content Placeholder 2">
            <a:extLst>
              <a:ext uri="{FF2B5EF4-FFF2-40B4-BE49-F238E27FC236}">
                <a16:creationId xmlns:a16="http://schemas.microsoft.com/office/drawing/2014/main" id="{F27FD725-8973-47E2-8811-0A1EC320D1FA}"/>
              </a:ext>
            </a:extLst>
          </p:cNvPr>
          <p:cNvSpPr>
            <a:spLocks noGrp="1"/>
          </p:cNvSpPr>
          <p:nvPr>
            <p:ph idx="1"/>
          </p:nvPr>
        </p:nvSpPr>
        <p:spPr/>
        <p:txBody>
          <a:bodyPr/>
          <a:lstStyle/>
          <a:p>
            <a:pPr marL="0" indent="0">
              <a:buNone/>
            </a:pPr>
            <a:r>
              <a:rPr lang="en-US" u="sng" dirty="0"/>
              <a:t>Uses of steam onboard </a:t>
            </a:r>
          </a:p>
          <a:p>
            <a:pPr marL="0" indent="0">
              <a:buNone/>
            </a:pPr>
            <a:endParaRPr lang="en-US" u="sng" dirty="0"/>
          </a:p>
          <a:p>
            <a:r>
              <a:rPr lang="en-US" dirty="0"/>
              <a:t>To drive Steam turbine</a:t>
            </a:r>
          </a:p>
          <a:p>
            <a:r>
              <a:rPr lang="en-US" dirty="0"/>
              <a:t>To drive auxiliary machines – cargo pumps, deck equipment </a:t>
            </a:r>
            <a:r>
              <a:rPr lang="en-US" dirty="0" err="1"/>
              <a:t>etc</a:t>
            </a:r>
            <a:endParaRPr lang="en-US" dirty="0"/>
          </a:p>
          <a:p>
            <a:r>
              <a:rPr lang="en-US" dirty="0"/>
              <a:t>For heating </a:t>
            </a:r>
          </a:p>
          <a:p>
            <a:endParaRPr lang="en-US" dirty="0"/>
          </a:p>
        </p:txBody>
      </p:sp>
    </p:spTree>
    <p:extLst>
      <p:ext uri="{BB962C8B-B14F-4D97-AF65-F5344CB8AC3E}">
        <p14:creationId xmlns:p14="http://schemas.microsoft.com/office/powerpoint/2010/main" val="1515507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6FA007-1E00-429B-B3EE-E718FB73999C}"/>
              </a:ext>
            </a:extLst>
          </p:cNvPr>
          <p:cNvSpPr>
            <a:spLocks noGrp="1"/>
          </p:cNvSpPr>
          <p:nvPr>
            <p:ph type="title"/>
          </p:nvPr>
        </p:nvSpPr>
        <p:spPr/>
        <p:txBody>
          <a:bodyPr/>
          <a:lstStyle/>
          <a:p>
            <a:r>
              <a:rPr lang="en-US" dirty="0"/>
              <a:t>SPARK IGNITION ENGINE</a:t>
            </a:r>
          </a:p>
        </p:txBody>
      </p:sp>
      <p:sp>
        <p:nvSpPr>
          <p:cNvPr id="3" name="Content Placeholder 2">
            <a:extLst>
              <a:ext uri="{FF2B5EF4-FFF2-40B4-BE49-F238E27FC236}">
                <a16:creationId xmlns:a16="http://schemas.microsoft.com/office/drawing/2014/main" id="{809E1A51-FE54-4F4F-A26D-33CF924FC740}"/>
              </a:ext>
            </a:extLst>
          </p:cNvPr>
          <p:cNvSpPr>
            <a:spLocks noGrp="1"/>
          </p:cNvSpPr>
          <p:nvPr>
            <p:ph idx="1"/>
          </p:nvPr>
        </p:nvSpPr>
        <p:spPr/>
        <p:txBody>
          <a:bodyPr/>
          <a:lstStyle/>
          <a:p>
            <a:pPr marL="0" indent="0">
              <a:buNone/>
            </a:pPr>
            <a:r>
              <a:rPr lang="en-US" dirty="0"/>
              <a:t>Spark ignition engine (SIE) </a:t>
            </a:r>
          </a:p>
          <a:p>
            <a:pPr marL="0" indent="0">
              <a:buNone/>
            </a:pPr>
            <a:r>
              <a:rPr lang="en-US" dirty="0"/>
              <a:t>This type of engine initiates burning by using an electric spark to ignite the air-fuel mixture inside the combustion chamber - such as petrol and gas engines. </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363584064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D869A-CE54-437E-AEB0-6E2AAC647B21}"/>
              </a:ext>
            </a:extLst>
          </p:cNvPr>
          <p:cNvSpPr>
            <a:spLocks noGrp="1"/>
          </p:cNvSpPr>
          <p:nvPr>
            <p:ph type="title"/>
          </p:nvPr>
        </p:nvSpPr>
        <p:spPr/>
        <p:txBody>
          <a:bodyPr/>
          <a:lstStyle/>
          <a:p>
            <a:r>
              <a:rPr lang="en-US" dirty="0"/>
              <a:t>Components of steam power plant</a:t>
            </a:r>
          </a:p>
        </p:txBody>
      </p:sp>
      <p:sp>
        <p:nvSpPr>
          <p:cNvPr id="3" name="Content Placeholder 2">
            <a:extLst>
              <a:ext uri="{FF2B5EF4-FFF2-40B4-BE49-F238E27FC236}">
                <a16:creationId xmlns:a16="http://schemas.microsoft.com/office/drawing/2014/main" id="{E10DDC9A-CAF2-4AFD-8CE7-41B6B8575863}"/>
              </a:ext>
            </a:extLst>
          </p:cNvPr>
          <p:cNvSpPr>
            <a:spLocks noGrp="1"/>
          </p:cNvSpPr>
          <p:nvPr>
            <p:ph idx="1"/>
          </p:nvPr>
        </p:nvSpPr>
        <p:spPr/>
        <p:txBody>
          <a:bodyPr/>
          <a:lstStyle/>
          <a:p>
            <a:pPr marL="0" indent="0">
              <a:buNone/>
            </a:pPr>
            <a:r>
              <a:rPr lang="en-US" dirty="0"/>
              <a:t>The main components of a steam power plant are;</a:t>
            </a:r>
          </a:p>
          <a:p>
            <a:pPr marL="0" indent="0">
              <a:buNone/>
            </a:pPr>
            <a:endParaRPr lang="en-US" dirty="0"/>
          </a:p>
          <a:p>
            <a:pPr marL="514350" indent="-514350">
              <a:buFont typeface="+mj-lt"/>
              <a:buAutoNum type="arabicPeriod"/>
            </a:pPr>
            <a:r>
              <a:rPr lang="en-US" dirty="0"/>
              <a:t>Boiler </a:t>
            </a:r>
          </a:p>
          <a:p>
            <a:pPr marL="514350" indent="-514350">
              <a:buFont typeface="+mj-lt"/>
              <a:buAutoNum type="arabicPeriod"/>
            </a:pPr>
            <a:r>
              <a:rPr lang="en-US" dirty="0"/>
              <a:t>Steam turbine </a:t>
            </a:r>
          </a:p>
          <a:p>
            <a:pPr marL="514350" indent="-514350">
              <a:buFont typeface="+mj-lt"/>
              <a:buAutoNum type="arabicPeriod"/>
            </a:pPr>
            <a:r>
              <a:rPr lang="en-US" dirty="0"/>
              <a:t>Condenser</a:t>
            </a:r>
          </a:p>
          <a:p>
            <a:pPr marL="514350" indent="-514350">
              <a:buFont typeface="+mj-lt"/>
              <a:buAutoNum type="arabicPeriod"/>
            </a:pPr>
            <a:r>
              <a:rPr lang="en-US" dirty="0"/>
              <a:t>Feed water pump</a:t>
            </a:r>
          </a:p>
        </p:txBody>
      </p:sp>
    </p:spTree>
    <p:extLst>
      <p:ext uri="{BB962C8B-B14F-4D97-AF65-F5344CB8AC3E}">
        <p14:creationId xmlns:p14="http://schemas.microsoft.com/office/powerpoint/2010/main" val="57445213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70505-1A79-49F6-B4B7-414A933D73F7}"/>
              </a:ext>
            </a:extLst>
          </p:cNvPr>
          <p:cNvSpPr>
            <a:spLocks noGrp="1"/>
          </p:cNvSpPr>
          <p:nvPr>
            <p:ph type="title"/>
          </p:nvPr>
        </p:nvSpPr>
        <p:spPr/>
        <p:txBody>
          <a:bodyPr/>
          <a:lstStyle/>
          <a:p>
            <a:r>
              <a:rPr lang="en-US" dirty="0"/>
              <a:t>Marine Power Plant – Steam generation</a:t>
            </a:r>
          </a:p>
        </p:txBody>
      </p:sp>
      <p:sp>
        <p:nvSpPr>
          <p:cNvPr id="3" name="Content Placeholder 2">
            <a:extLst>
              <a:ext uri="{FF2B5EF4-FFF2-40B4-BE49-F238E27FC236}">
                <a16:creationId xmlns:a16="http://schemas.microsoft.com/office/drawing/2014/main" id="{B12F551E-3023-4C10-B170-027CD12053AC}"/>
              </a:ext>
            </a:extLst>
          </p:cNvPr>
          <p:cNvSpPr>
            <a:spLocks noGrp="1"/>
          </p:cNvSpPr>
          <p:nvPr>
            <p:ph idx="1"/>
          </p:nvPr>
        </p:nvSpPr>
        <p:spPr>
          <a:xfrm>
            <a:off x="838200" y="1825624"/>
            <a:ext cx="10515600" cy="4853471"/>
          </a:xfrm>
        </p:spPr>
        <p:txBody>
          <a:bodyPr/>
          <a:lstStyle/>
          <a:p>
            <a:pPr marL="0" indent="0">
              <a:buNone/>
            </a:pPr>
            <a:r>
              <a:rPr lang="en-US" dirty="0"/>
              <a:t>The steam generation process is a cycle</a:t>
            </a:r>
          </a:p>
        </p:txBody>
      </p:sp>
      <p:sp>
        <p:nvSpPr>
          <p:cNvPr id="4" name="Oval 3">
            <a:extLst>
              <a:ext uri="{FF2B5EF4-FFF2-40B4-BE49-F238E27FC236}">
                <a16:creationId xmlns:a16="http://schemas.microsoft.com/office/drawing/2014/main" id="{035CEC59-65E6-4437-8C53-592C4A17D9D6}"/>
              </a:ext>
            </a:extLst>
          </p:cNvPr>
          <p:cNvSpPr/>
          <p:nvPr/>
        </p:nvSpPr>
        <p:spPr>
          <a:xfrm>
            <a:off x="1232985" y="2477466"/>
            <a:ext cx="1305340" cy="914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BOILER </a:t>
            </a:r>
          </a:p>
        </p:txBody>
      </p:sp>
      <p:sp>
        <p:nvSpPr>
          <p:cNvPr id="5" name="Arrow: Right 4">
            <a:extLst>
              <a:ext uri="{FF2B5EF4-FFF2-40B4-BE49-F238E27FC236}">
                <a16:creationId xmlns:a16="http://schemas.microsoft.com/office/drawing/2014/main" id="{5048B22D-3F55-4CB6-8CAD-159375C1BE2A}"/>
              </a:ext>
            </a:extLst>
          </p:cNvPr>
          <p:cNvSpPr/>
          <p:nvPr/>
        </p:nvSpPr>
        <p:spPr>
          <a:xfrm>
            <a:off x="3366650" y="2731272"/>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Summing Junction 6">
            <a:extLst>
              <a:ext uri="{FF2B5EF4-FFF2-40B4-BE49-F238E27FC236}">
                <a16:creationId xmlns:a16="http://schemas.microsoft.com/office/drawing/2014/main" id="{B046C38A-B5FF-43B7-B3F8-8FEA5FA6D655}"/>
              </a:ext>
            </a:extLst>
          </p:cNvPr>
          <p:cNvSpPr/>
          <p:nvPr/>
        </p:nvSpPr>
        <p:spPr>
          <a:xfrm>
            <a:off x="5407417" y="2507557"/>
            <a:ext cx="2106566" cy="914400"/>
          </a:xfrm>
          <a:prstGeom prst="flowChartSummingJunc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TUEBINE </a:t>
            </a:r>
          </a:p>
        </p:txBody>
      </p:sp>
      <p:sp>
        <p:nvSpPr>
          <p:cNvPr id="8" name="Flowchart: Process 7">
            <a:extLst>
              <a:ext uri="{FF2B5EF4-FFF2-40B4-BE49-F238E27FC236}">
                <a16:creationId xmlns:a16="http://schemas.microsoft.com/office/drawing/2014/main" id="{6A5C3702-E300-438E-9BB9-E607ACB36B0A}"/>
              </a:ext>
            </a:extLst>
          </p:cNvPr>
          <p:cNvSpPr/>
          <p:nvPr/>
        </p:nvSpPr>
        <p:spPr>
          <a:xfrm>
            <a:off x="5709169" y="5319223"/>
            <a:ext cx="2106566" cy="612648"/>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CONDENSER</a:t>
            </a:r>
          </a:p>
        </p:txBody>
      </p:sp>
      <p:sp>
        <p:nvSpPr>
          <p:cNvPr id="9" name="Isosceles Triangle 8">
            <a:extLst>
              <a:ext uri="{FF2B5EF4-FFF2-40B4-BE49-F238E27FC236}">
                <a16:creationId xmlns:a16="http://schemas.microsoft.com/office/drawing/2014/main" id="{5D9CE8CB-65DB-4AC4-8575-4830D478610D}"/>
              </a:ext>
            </a:extLst>
          </p:cNvPr>
          <p:cNvSpPr/>
          <p:nvPr/>
        </p:nvSpPr>
        <p:spPr>
          <a:xfrm>
            <a:off x="802518" y="4263905"/>
            <a:ext cx="2737171" cy="176514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FEED WATER PUMP</a:t>
            </a:r>
          </a:p>
        </p:txBody>
      </p:sp>
      <p:sp>
        <p:nvSpPr>
          <p:cNvPr id="10" name="Arrow: Down 9">
            <a:extLst>
              <a:ext uri="{FF2B5EF4-FFF2-40B4-BE49-F238E27FC236}">
                <a16:creationId xmlns:a16="http://schemas.microsoft.com/office/drawing/2014/main" id="{65E847BF-9A6D-46CA-AFDC-C6D8542FC69C}"/>
              </a:ext>
            </a:extLst>
          </p:cNvPr>
          <p:cNvSpPr/>
          <p:nvPr/>
        </p:nvSpPr>
        <p:spPr>
          <a:xfrm>
            <a:off x="6460700" y="3946625"/>
            <a:ext cx="484632" cy="97840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Left 11">
            <a:extLst>
              <a:ext uri="{FF2B5EF4-FFF2-40B4-BE49-F238E27FC236}">
                <a16:creationId xmlns:a16="http://schemas.microsoft.com/office/drawing/2014/main" id="{F0DAAB50-6BE6-4386-A3F7-5EF47A267495}"/>
              </a:ext>
            </a:extLst>
          </p:cNvPr>
          <p:cNvSpPr/>
          <p:nvPr/>
        </p:nvSpPr>
        <p:spPr>
          <a:xfrm>
            <a:off x="4429009" y="5447239"/>
            <a:ext cx="978408"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Up 12">
            <a:extLst>
              <a:ext uri="{FF2B5EF4-FFF2-40B4-BE49-F238E27FC236}">
                <a16:creationId xmlns:a16="http://schemas.microsoft.com/office/drawing/2014/main" id="{568EA5E7-CD27-46C1-A562-A125B84972B6}"/>
              </a:ext>
            </a:extLst>
          </p:cNvPr>
          <p:cNvSpPr/>
          <p:nvPr/>
        </p:nvSpPr>
        <p:spPr>
          <a:xfrm>
            <a:off x="1567600" y="3524070"/>
            <a:ext cx="484632" cy="97840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7668270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0C539-A035-4A2C-AF51-DAFC9091DB6E}"/>
              </a:ext>
            </a:extLst>
          </p:cNvPr>
          <p:cNvSpPr>
            <a:spLocks noGrp="1"/>
          </p:cNvSpPr>
          <p:nvPr>
            <p:ph type="title"/>
          </p:nvPr>
        </p:nvSpPr>
        <p:spPr/>
        <p:txBody>
          <a:bodyPr/>
          <a:lstStyle/>
          <a:p>
            <a:r>
              <a:rPr lang="en-US" dirty="0"/>
              <a:t>Components of steam power plant - functions</a:t>
            </a:r>
          </a:p>
        </p:txBody>
      </p:sp>
      <p:sp>
        <p:nvSpPr>
          <p:cNvPr id="3" name="Content Placeholder 2">
            <a:extLst>
              <a:ext uri="{FF2B5EF4-FFF2-40B4-BE49-F238E27FC236}">
                <a16:creationId xmlns:a16="http://schemas.microsoft.com/office/drawing/2014/main" id="{424668E0-C882-49EF-A9F7-6063CB8BAD1D}"/>
              </a:ext>
            </a:extLst>
          </p:cNvPr>
          <p:cNvSpPr>
            <a:spLocks noGrp="1"/>
          </p:cNvSpPr>
          <p:nvPr>
            <p:ph idx="1"/>
          </p:nvPr>
        </p:nvSpPr>
        <p:spPr/>
        <p:txBody>
          <a:bodyPr/>
          <a:lstStyle/>
          <a:p>
            <a:pPr marL="0" indent="0">
              <a:buNone/>
            </a:pPr>
            <a:r>
              <a:rPr lang="en-US" dirty="0"/>
              <a:t>Boiler – the boiler generates high pressure steam from the water. It is contains a furnace where combustion of fuel takes place</a:t>
            </a:r>
          </a:p>
          <a:p>
            <a:pPr marL="0" indent="0">
              <a:buNone/>
            </a:pPr>
            <a:r>
              <a:rPr lang="en-US" dirty="0"/>
              <a:t>Steam turbine – this is a mechanical device that converts the kinetic energy of the steam into mechanical energy which drives the propeller via the rotor</a:t>
            </a:r>
          </a:p>
          <a:p>
            <a:pPr marL="0" indent="0">
              <a:buNone/>
            </a:pPr>
            <a:r>
              <a:rPr lang="en-US" dirty="0"/>
              <a:t>Condenser – it condenses the used steam that leaves the turbine. It converts the low pressure steam to water.</a:t>
            </a:r>
          </a:p>
          <a:p>
            <a:pPr marL="0" indent="0">
              <a:buNone/>
            </a:pPr>
            <a:r>
              <a:rPr lang="en-US" dirty="0"/>
              <a:t>Feed water pump – this is used to transfer the feed water to the boiler</a:t>
            </a:r>
          </a:p>
          <a:p>
            <a:pPr marL="0" indent="0">
              <a:buNone/>
            </a:pPr>
            <a:endParaRPr lang="en-US" dirty="0"/>
          </a:p>
        </p:txBody>
      </p:sp>
    </p:spTree>
    <p:extLst>
      <p:ext uri="{BB962C8B-B14F-4D97-AF65-F5344CB8AC3E}">
        <p14:creationId xmlns:p14="http://schemas.microsoft.com/office/powerpoint/2010/main" val="339627610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5EAFD-19DC-4570-8074-9478F4F83327}"/>
              </a:ext>
            </a:extLst>
          </p:cNvPr>
          <p:cNvSpPr>
            <a:spLocks noGrp="1"/>
          </p:cNvSpPr>
          <p:nvPr>
            <p:ph type="title"/>
          </p:nvPr>
        </p:nvSpPr>
        <p:spPr/>
        <p:txBody>
          <a:bodyPr/>
          <a:lstStyle/>
          <a:p>
            <a:r>
              <a:rPr lang="en-US" dirty="0"/>
              <a:t>Marine Power Plant – types of Boiler</a:t>
            </a:r>
          </a:p>
        </p:txBody>
      </p:sp>
      <p:sp>
        <p:nvSpPr>
          <p:cNvPr id="3" name="Content Placeholder 2">
            <a:extLst>
              <a:ext uri="{FF2B5EF4-FFF2-40B4-BE49-F238E27FC236}">
                <a16:creationId xmlns:a16="http://schemas.microsoft.com/office/drawing/2014/main" id="{AF362B7F-8D73-47F7-8C1A-B426E0417622}"/>
              </a:ext>
            </a:extLst>
          </p:cNvPr>
          <p:cNvSpPr>
            <a:spLocks noGrp="1"/>
          </p:cNvSpPr>
          <p:nvPr>
            <p:ph idx="1"/>
          </p:nvPr>
        </p:nvSpPr>
        <p:spPr/>
        <p:txBody>
          <a:bodyPr/>
          <a:lstStyle/>
          <a:p>
            <a:pPr marL="0" indent="0">
              <a:buNone/>
            </a:pPr>
            <a:r>
              <a:rPr lang="en-US" dirty="0"/>
              <a:t>There are two types of boiler in existence fire-tube and water-tube boilers</a:t>
            </a:r>
          </a:p>
          <a:p>
            <a:r>
              <a:rPr lang="en-US" u="sng" dirty="0"/>
              <a:t>Water-tube boiler </a:t>
            </a:r>
            <a:r>
              <a:rPr lang="en-US" dirty="0"/>
              <a:t>- The water tube boiler is designed in such a way that, the water (feed water) is circulated or passes through tubes and the heat required for heating is passed around the tubes</a:t>
            </a:r>
          </a:p>
          <a:p>
            <a:r>
              <a:rPr lang="en-US" u="sng" dirty="0"/>
              <a:t>Fire-tube boiler </a:t>
            </a:r>
            <a:r>
              <a:rPr lang="en-US" dirty="0"/>
              <a:t>- This is designed in such a way that the heat generated for heating the feed water is passed through tubes while the feed water circulates </a:t>
            </a:r>
            <a:r>
              <a:rPr lang="en-US"/>
              <a:t>around the tubes.</a:t>
            </a:r>
            <a:endParaRPr lang="en-US" dirty="0"/>
          </a:p>
        </p:txBody>
      </p:sp>
    </p:spTree>
    <p:extLst>
      <p:ext uri="{BB962C8B-B14F-4D97-AF65-F5344CB8AC3E}">
        <p14:creationId xmlns:p14="http://schemas.microsoft.com/office/powerpoint/2010/main" val="24350466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D4C6F-550C-45D9-90CA-85B319AE281A}"/>
              </a:ext>
            </a:extLst>
          </p:cNvPr>
          <p:cNvSpPr>
            <a:spLocks noGrp="1"/>
          </p:cNvSpPr>
          <p:nvPr>
            <p:ph type="title"/>
          </p:nvPr>
        </p:nvSpPr>
        <p:spPr/>
        <p:txBody>
          <a:bodyPr/>
          <a:lstStyle/>
          <a:p>
            <a:r>
              <a:rPr lang="en-US" dirty="0"/>
              <a:t>Marine Power Plant – boiler mountings and Attachment</a:t>
            </a:r>
          </a:p>
        </p:txBody>
      </p:sp>
      <p:sp>
        <p:nvSpPr>
          <p:cNvPr id="3" name="Content Placeholder 2">
            <a:extLst>
              <a:ext uri="{FF2B5EF4-FFF2-40B4-BE49-F238E27FC236}">
                <a16:creationId xmlns:a16="http://schemas.microsoft.com/office/drawing/2014/main" id="{757014C5-6038-429F-9AD6-72556473321E}"/>
              </a:ext>
            </a:extLst>
          </p:cNvPr>
          <p:cNvSpPr>
            <a:spLocks noGrp="1"/>
          </p:cNvSpPr>
          <p:nvPr>
            <p:ph idx="1"/>
          </p:nvPr>
        </p:nvSpPr>
        <p:spPr/>
        <p:txBody>
          <a:bodyPr>
            <a:normAutofit lnSpcReduction="10000"/>
          </a:bodyPr>
          <a:lstStyle/>
          <a:p>
            <a:pPr marL="342900" marR="0" lvl="0" indent="-342900" algn="just">
              <a:lnSpc>
                <a:spcPct val="115000"/>
              </a:lnSpc>
              <a:spcBef>
                <a:spcPts val="0"/>
              </a:spcBef>
              <a:spcAft>
                <a:spcPts val="1000"/>
              </a:spcAft>
              <a:buFont typeface="Symbol" panose="05050102010706020507" pitchFamily="18" charset="2"/>
              <a:buChar char=""/>
            </a:pPr>
            <a:r>
              <a:rPr lang="en-US" dirty="0">
                <a:latin typeface="Calibri" panose="020F0502020204030204" pitchFamily="34" charset="0"/>
                <a:ea typeface="Calibri" panose="020F0502020204030204" pitchFamily="34" charset="0"/>
                <a:cs typeface="Calibri" panose="020F0502020204030204" pitchFamily="34" charset="0"/>
              </a:rPr>
              <a:t>Main steam stop valve (non-return type of valve)</a:t>
            </a:r>
            <a:endParaRPr lang="en-US" sz="2000" dirty="0">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lnSpc>
                <a:spcPct val="115000"/>
              </a:lnSpc>
              <a:spcBef>
                <a:spcPts val="0"/>
              </a:spcBef>
              <a:spcAft>
                <a:spcPts val="1000"/>
              </a:spcAft>
              <a:buFont typeface="Symbol" panose="05050102010706020507" pitchFamily="18" charset="2"/>
              <a:buChar char=""/>
            </a:pPr>
            <a:r>
              <a:rPr lang="en-US" dirty="0">
                <a:latin typeface="Calibri" panose="020F0502020204030204" pitchFamily="34" charset="0"/>
                <a:ea typeface="Calibri" panose="020F0502020204030204" pitchFamily="34" charset="0"/>
                <a:cs typeface="Calibri" panose="020F0502020204030204" pitchFamily="34" charset="0"/>
              </a:rPr>
              <a:t>Safety valves (for overpressure)</a:t>
            </a:r>
            <a:endParaRPr lang="en-US" sz="2000" dirty="0">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lnSpc>
                <a:spcPct val="115000"/>
              </a:lnSpc>
              <a:spcBef>
                <a:spcPts val="0"/>
              </a:spcBef>
              <a:spcAft>
                <a:spcPts val="1000"/>
              </a:spcAft>
              <a:buFont typeface="Symbol" panose="05050102010706020507" pitchFamily="18" charset="2"/>
              <a:buChar char=""/>
            </a:pPr>
            <a:r>
              <a:rPr lang="en-US" dirty="0">
                <a:latin typeface="Calibri" panose="020F0502020204030204" pitchFamily="34" charset="0"/>
                <a:ea typeface="Calibri" panose="020F0502020204030204" pitchFamily="34" charset="0"/>
                <a:cs typeface="Calibri" panose="020F0502020204030204" pitchFamily="34" charset="0"/>
              </a:rPr>
              <a:t>water level gauge glass</a:t>
            </a:r>
            <a:endParaRPr lang="en-US" sz="2000" dirty="0">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lnSpc>
                <a:spcPct val="115000"/>
              </a:lnSpc>
              <a:spcBef>
                <a:spcPts val="0"/>
              </a:spcBef>
              <a:spcAft>
                <a:spcPts val="1000"/>
              </a:spcAft>
              <a:buFont typeface="Symbol" panose="05050102010706020507" pitchFamily="18" charset="2"/>
              <a:buChar char=""/>
            </a:pPr>
            <a:r>
              <a:rPr lang="en-US" dirty="0">
                <a:latin typeface="Calibri" panose="020F0502020204030204" pitchFamily="34" charset="0"/>
                <a:ea typeface="Calibri" panose="020F0502020204030204" pitchFamily="34" charset="0"/>
                <a:cs typeface="Calibri" panose="020F0502020204030204" pitchFamily="34" charset="0"/>
              </a:rPr>
              <a:t>Air release valve (during depressurizing) cock</a:t>
            </a:r>
            <a:endParaRPr lang="en-US" sz="2000" dirty="0">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lnSpc>
                <a:spcPct val="115000"/>
              </a:lnSpc>
              <a:spcBef>
                <a:spcPts val="0"/>
              </a:spcBef>
              <a:spcAft>
                <a:spcPts val="1000"/>
              </a:spcAft>
              <a:buFont typeface="Symbol" panose="05050102010706020507" pitchFamily="18" charset="2"/>
              <a:buChar char=""/>
            </a:pPr>
            <a:r>
              <a:rPr lang="en-US" dirty="0">
                <a:latin typeface="Calibri" panose="020F0502020204030204" pitchFamily="34" charset="0"/>
                <a:ea typeface="Calibri" panose="020F0502020204030204" pitchFamily="34" charset="0"/>
                <a:cs typeface="Calibri" panose="020F0502020204030204" pitchFamily="34" charset="0"/>
              </a:rPr>
              <a:t>Feed check and control valve</a:t>
            </a:r>
            <a:endParaRPr lang="en-US" sz="2000" dirty="0">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lnSpc>
                <a:spcPct val="115000"/>
              </a:lnSpc>
              <a:spcBef>
                <a:spcPts val="0"/>
              </a:spcBef>
              <a:spcAft>
                <a:spcPts val="1000"/>
              </a:spcAft>
              <a:buFont typeface="Symbol" panose="05050102010706020507" pitchFamily="18" charset="2"/>
              <a:buChar char=""/>
            </a:pPr>
            <a:r>
              <a:rPr lang="en-US" dirty="0">
                <a:latin typeface="Calibri" panose="020F0502020204030204" pitchFamily="34" charset="0"/>
                <a:ea typeface="Calibri" panose="020F0502020204030204" pitchFamily="34" charset="0"/>
                <a:cs typeface="Calibri" panose="020F0502020204030204" pitchFamily="34" charset="0"/>
              </a:rPr>
              <a:t>Pressure gauge (checked periodically)</a:t>
            </a:r>
            <a:endParaRPr lang="en-US" sz="2000" dirty="0">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lnSpc>
                <a:spcPct val="115000"/>
              </a:lnSpc>
              <a:spcBef>
                <a:spcPts val="0"/>
              </a:spcBef>
              <a:spcAft>
                <a:spcPts val="1000"/>
              </a:spcAft>
              <a:buFont typeface="Symbol" panose="05050102010706020507" pitchFamily="18" charset="2"/>
              <a:buChar char=""/>
            </a:pPr>
            <a:r>
              <a:rPr lang="en-US" dirty="0">
                <a:latin typeface="Calibri" panose="020F0502020204030204" pitchFamily="34" charset="0"/>
                <a:ea typeface="Calibri" panose="020F0502020204030204" pitchFamily="34" charset="0"/>
                <a:cs typeface="Calibri" panose="020F0502020204030204" pitchFamily="34" charset="0"/>
              </a:rPr>
              <a:t>Blowdown valve (used to empty boiler or to reduce water level)</a:t>
            </a:r>
            <a:endParaRPr lang="en-US" sz="2000" dirty="0">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106792911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2FA69-9BB3-4867-820A-A1BF9BBFB05E}"/>
              </a:ext>
            </a:extLst>
          </p:cNvPr>
          <p:cNvSpPr>
            <a:spLocks noGrp="1"/>
          </p:cNvSpPr>
          <p:nvPr>
            <p:ph type="title"/>
          </p:nvPr>
        </p:nvSpPr>
        <p:spPr/>
        <p:txBody>
          <a:bodyPr/>
          <a:lstStyle/>
          <a:p>
            <a:r>
              <a:rPr lang="en-US" dirty="0"/>
              <a:t>Marine Power Plant – boiler mountings and Attachment</a:t>
            </a:r>
          </a:p>
        </p:txBody>
      </p:sp>
      <p:sp>
        <p:nvSpPr>
          <p:cNvPr id="3" name="Content Placeholder 2">
            <a:extLst>
              <a:ext uri="{FF2B5EF4-FFF2-40B4-BE49-F238E27FC236}">
                <a16:creationId xmlns:a16="http://schemas.microsoft.com/office/drawing/2014/main" id="{87E2EFDC-4694-4B35-8F95-A5B229D03157}"/>
              </a:ext>
            </a:extLst>
          </p:cNvPr>
          <p:cNvSpPr>
            <a:spLocks noGrp="1"/>
          </p:cNvSpPr>
          <p:nvPr>
            <p:ph idx="1"/>
          </p:nvPr>
        </p:nvSpPr>
        <p:spPr>
          <a:xfrm>
            <a:off x="838200" y="1825625"/>
            <a:ext cx="10515600" cy="4800462"/>
          </a:xfrm>
        </p:spPr>
        <p:txBody>
          <a:bodyPr>
            <a:normAutofit/>
          </a:bodyPr>
          <a:lstStyle/>
          <a:p>
            <a:pPr marL="342900" marR="0" lvl="0" indent="-342900" algn="just">
              <a:lnSpc>
                <a:spcPct val="115000"/>
              </a:lnSpc>
              <a:spcBef>
                <a:spcPts val="0"/>
              </a:spcBef>
              <a:spcAft>
                <a:spcPts val="1000"/>
              </a:spcAft>
              <a:buFont typeface="Symbol" panose="05050102010706020507" pitchFamily="18" charset="2"/>
              <a:buChar char=""/>
            </a:pPr>
            <a:r>
              <a:rPr lang="en-US" dirty="0">
                <a:latin typeface="Calibri" panose="020F0502020204030204" pitchFamily="34" charset="0"/>
                <a:ea typeface="Calibri" panose="020F0502020204030204" pitchFamily="34" charset="0"/>
                <a:cs typeface="Calibri" panose="020F0502020204030204" pitchFamily="34" charset="0"/>
              </a:rPr>
              <a:t>Scum blowdown valve (allow blow down of floating impurities-oil foaming)</a:t>
            </a:r>
            <a:endParaRPr lang="en-US" sz="2000" dirty="0">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lnSpc>
                <a:spcPct val="115000"/>
              </a:lnSpc>
              <a:spcBef>
                <a:spcPts val="0"/>
              </a:spcBef>
              <a:spcAft>
                <a:spcPts val="1000"/>
              </a:spcAft>
              <a:buFont typeface="Symbol" panose="05050102010706020507" pitchFamily="18" charset="2"/>
              <a:buChar char=""/>
            </a:pPr>
            <a:r>
              <a:rPr lang="en-US" dirty="0">
                <a:latin typeface="Calibri" panose="020F0502020204030204" pitchFamily="34" charset="0"/>
                <a:ea typeface="Calibri" panose="020F0502020204030204" pitchFamily="34" charset="0"/>
                <a:cs typeface="Calibri" panose="020F0502020204030204" pitchFamily="34" charset="0"/>
              </a:rPr>
              <a:t>Soot blowers (expel soot and combustion products from tube surfaces)</a:t>
            </a:r>
            <a:endParaRPr lang="en-US" sz="2000" dirty="0">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lnSpc>
                <a:spcPct val="115000"/>
              </a:lnSpc>
              <a:spcBef>
                <a:spcPts val="0"/>
              </a:spcBef>
              <a:spcAft>
                <a:spcPts val="1000"/>
              </a:spcAft>
              <a:buFont typeface="Symbol" panose="05050102010706020507" pitchFamily="18" charset="2"/>
              <a:buChar char=""/>
            </a:pPr>
            <a:r>
              <a:rPr lang="en-US" dirty="0">
                <a:latin typeface="Calibri" panose="020F0502020204030204" pitchFamily="34" charset="0"/>
                <a:ea typeface="Calibri" panose="020F0502020204030204" pitchFamily="34" charset="0"/>
                <a:cs typeface="Calibri" panose="020F0502020204030204" pitchFamily="34" charset="0"/>
              </a:rPr>
              <a:t>Low water level alarm </a:t>
            </a:r>
            <a:endParaRPr lang="en-US" sz="2000" dirty="0">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lnSpc>
                <a:spcPct val="115000"/>
              </a:lnSpc>
              <a:spcBef>
                <a:spcPts val="0"/>
              </a:spcBef>
              <a:spcAft>
                <a:spcPts val="1000"/>
              </a:spcAft>
              <a:buFont typeface="Symbol" panose="05050102010706020507" pitchFamily="18" charset="2"/>
              <a:buChar char=""/>
            </a:pPr>
            <a:r>
              <a:rPr lang="en-US" dirty="0">
                <a:latin typeface="Calibri" panose="020F0502020204030204" pitchFamily="34" charset="0"/>
                <a:ea typeface="Calibri" panose="020F0502020204030204" pitchFamily="34" charset="0"/>
                <a:cs typeface="Calibri" panose="020F0502020204030204" pitchFamily="34" charset="0"/>
              </a:rPr>
              <a:t>Feed water regulator (Automatic)</a:t>
            </a:r>
            <a:endParaRPr lang="en-US" sz="2000" dirty="0">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lnSpc>
                <a:spcPct val="115000"/>
              </a:lnSpc>
              <a:spcBef>
                <a:spcPts val="0"/>
              </a:spcBef>
              <a:spcAft>
                <a:spcPts val="1000"/>
              </a:spcAft>
              <a:buFont typeface="Symbol" panose="05050102010706020507" pitchFamily="18" charset="2"/>
              <a:buChar char=""/>
            </a:pPr>
            <a:r>
              <a:rPr lang="en-US" dirty="0">
                <a:latin typeface="Calibri" panose="020F0502020204030204" pitchFamily="34" charset="0"/>
                <a:ea typeface="Calibri" panose="020F0502020204030204" pitchFamily="34" charset="0"/>
                <a:cs typeface="Calibri" panose="020F0502020204030204" pitchFamily="34" charset="0"/>
              </a:rPr>
              <a:t>Auxiliary steam stop valve (back up to main steam stop valve)</a:t>
            </a:r>
            <a:endParaRPr lang="en-US" sz="2000" dirty="0">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lnSpc>
                <a:spcPct val="115000"/>
              </a:lnSpc>
              <a:spcBef>
                <a:spcPts val="0"/>
              </a:spcBef>
              <a:spcAft>
                <a:spcPts val="1000"/>
              </a:spcAft>
              <a:buFont typeface="Symbol" panose="05050102010706020507" pitchFamily="18" charset="2"/>
              <a:buChar char=""/>
            </a:pPr>
            <a:r>
              <a:rPr lang="en-US" dirty="0">
                <a:latin typeface="Calibri" panose="020F0502020204030204" pitchFamily="34" charset="0"/>
                <a:ea typeface="Calibri" panose="020F0502020204030204" pitchFamily="34" charset="0"/>
                <a:cs typeface="Calibri" panose="020F0502020204030204" pitchFamily="34" charset="0"/>
              </a:rPr>
              <a:t>whistle stop valve</a:t>
            </a:r>
            <a:endParaRPr lang="en-US" sz="2000" dirty="0">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266118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9CBF7-0E37-4361-9A3B-FE9FC2B4A4DB}"/>
              </a:ext>
            </a:extLst>
          </p:cNvPr>
          <p:cNvSpPr>
            <a:spLocks noGrp="1"/>
          </p:cNvSpPr>
          <p:nvPr>
            <p:ph type="title"/>
          </p:nvPr>
        </p:nvSpPr>
        <p:spPr/>
        <p:txBody>
          <a:bodyPr/>
          <a:lstStyle/>
          <a:p>
            <a:r>
              <a:rPr lang="en-US" dirty="0"/>
              <a:t>COMPRESSION IGNITION ENGINE</a:t>
            </a:r>
          </a:p>
        </p:txBody>
      </p:sp>
      <p:sp>
        <p:nvSpPr>
          <p:cNvPr id="3" name="Content Placeholder 2">
            <a:extLst>
              <a:ext uri="{FF2B5EF4-FFF2-40B4-BE49-F238E27FC236}">
                <a16:creationId xmlns:a16="http://schemas.microsoft.com/office/drawing/2014/main" id="{BE63CC02-4320-4C29-967D-0BEC795B747B}"/>
              </a:ext>
            </a:extLst>
          </p:cNvPr>
          <p:cNvSpPr>
            <a:spLocks noGrp="1"/>
          </p:cNvSpPr>
          <p:nvPr>
            <p:ph idx="1"/>
          </p:nvPr>
        </p:nvSpPr>
        <p:spPr/>
        <p:txBody>
          <a:bodyPr/>
          <a:lstStyle/>
          <a:p>
            <a:pPr marL="0" indent="0">
              <a:buNone/>
            </a:pPr>
            <a:r>
              <a:rPr lang="en-US" dirty="0"/>
              <a:t>Compression ignition engine (CIE) –</a:t>
            </a:r>
          </a:p>
          <a:p>
            <a:pPr marL="0" indent="0">
              <a:buNone/>
            </a:pPr>
            <a:r>
              <a:rPr lang="en-US" dirty="0"/>
              <a:t>It simply initiates burning by compression to increase the temperature and pressure of the air inside the engine before introducing fuel into the combustion chamber of the engine.</a:t>
            </a:r>
          </a:p>
          <a:p>
            <a:pPr marL="0" indent="0">
              <a:buNone/>
            </a:pPr>
            <a:r>
              <a:rPr lang="en-US" dirty="0"/>
              <a:t>such as diesel engines. </a:t>
            </a:r>
          </a:p>
          <a:p>
            <a:pPr marL="0" indent="0">
              <a:buNone/>
            </a:pPr>
            <a:r>
              <a:rPr lang="en-US" dirty="0"/>
              <a:t>This type of engine does not require a spark to initiate combustion </a:t>
            </a:r>
          </a:p>
          <a:p>
            <a:pPr marL="0" indent="0">
              <a:buNone/>
            </a:pPr>
            <a:endParaRPr lang="en-US" dirty="0"/>
          </a:p>
        </p:txBody>
      </p:sp>
    </p:spTree>
    <p:extLst>
      <p:ext uri="{BB962C8B-B14F-4D97-AF65-F5344CB8AC3E}">
        <p14:creationId xmlns:p14="http://schemas.microsoft.com/office/powerpoint/2010/main" val="19709370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9D307-7D85-44ED-821E-3BA89AE3D45E}"/>
              </a:ext>
            </a:extLst>
          </p:cNvPr>
          <p:cNvSpPr>
            <a:spLocks noGrp="1"/>
          </p:cNvSpPr>
          <p:nvPr>
            <p:ph type="title"/>
          </p:nvPr>
        </p:nvSpPr>
        <p:spPr/>
        <p:txBody>
          <a:bodyPr/>
          <a:lstStyle/>
          <a:p>
            <a:r>
              <a:rPr lang="en-US" dirty="0"/>
              <a:t>EXTERNAL COMBUSTION ENGINE</a:t>
            </a:r>
          </a:p>
        </p:txBody>
      </p:sp>
      <p:sp>
        <p:nvSpPr>
          <p:cNvPr id="3" name="Content Placeholder 2">
            <a:extLst>
              <a:ext uri="{FF2B5EF4-FFF2-40B4-BE49-F238E27FC236}">
                <a16:creationId xmlns:a16="http://schemas.microsoft.com/office/drawing/2014/main" id="{ACAF0E4B-2341-4D09-8F85-E6523826317A}"/>
              </a:ext>
            </a:extLst>
          </p:cNvPr>
          <p:cNvSpPr>
            <a:spLocks noGrp="1"/>
          </p:cNvSpPr>
          <p:nvPr>
            <p:ph idx="1"/>
          </p:nvPr>
        </p:nvSpPr>
        <p:spPr/>
        <p:txBody>
          <a:bodyPr>
            <a:normAutofit/>
          </a:bodyPr>
          <a:lstStyle/>
          <a:p>
            <a:pPr marL="0" indent="0">
              <a:buNone/>
            </a:pPr>
            <a:r>
              <a:rPr lang="en-US" dirty="0"/>
              <a:t>External combustion engines are engine where the heat generated from the combustion of fuel does not take place inside but external </a:t>
            </a:r>
          </a:p>
          <a:p>
            <a:pPr marL="0" indent="0">
              <a:buNone/>
            </a:pPr>
            <a:r>
              <a:rPr lang="en-US" dirty="0"/>
              <a:t>The heat required is transferred to the engine from an external source. </a:t>
            </a:r>
          </a:p>
          <a:p>
            <a:pPr marL="0" indent="0">
              <a:buNone/>
            </a:pPr>
            <a:r>
              <a:rPr lang="en-US" dirty="0"/>
              <a:t>Examples are</a:t>
            </a:r>
          </a:p>
          <a:p>
            <a:r>
              <a:rPr lang="en-US" dirty="0"/>
              <a:t>steam engines and </a:t>
            </a:r>
          </a:p>
          <a:p>
            <a:r>
              <a:rPr lang="en-US" dirty="0" err="1"/>
              <a:t>stirling</a:t>
            </a:r>
            <a:r>
              <a:rPr lang="en-US" dirty="0"/>
              <a:t> engine</a:t>
            </a:r>
          </a:p>
        </p:txBody>
      </p:sp>
    </p:spTree>
    <p:extLst>
      <p:ext uri="{BB962C8B-B14F-4D97-AF65-F5344CB8AC3E}">
        <p14:creationId xmlns:p14="http://schemas.microsoft.com/office/powerpoint/2010/main" val="24012230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0ADD8E8-EF1A-4C8C-B6BD-257B472E89F5}"/>
              </a:ext>
            </a:extLst>
          </p:cNvPr>
          <p:cNvPicPr>
            <a:picLocks noChangeAspect="1"/>
          </p:cNvPicPr>
          <p:nvPr/>
        </p:nvPicPr>
        <p:blipFill>
          <a:blip r:embed="rId2"/>
          <a:stretch>
            <a:fillRect/>
          </a:stretch>
        </p:blipFill>
        <p:spPr>
          <a:xfrm>
            <a:off x="842962" y="1423987"/>
            <a:ext cx="10506075" cy="4010025"/>
          </a:xfrm>
          <a:prstGeom prst="rect">
            <a:avLst/>
          </a:prstGeom>
        </p:spPr>
      </p:pic>
    </p:spTree>
    <p:extLst>
      <p:ext uri="{BB962C8B-B14F-4D97-AF65-F5344CB8AC3E}">
        <p14:creationId xmlns:p14="http://schemas.microsoft.com/office/powerpoint/2010/main" val="404039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BB4F3-D6A3-4CCC-95A2-A9472C67EBB3}"/>
              </a:ext>
            </a:extLst>
          </p:cNvPr>
          <p:cNvSpPr>
            <a:spLocks noGrp="1"/>
          </p:cNvSpPr>
          <p:nvPr>
            <p:ph type="title"/>
          </p:nvPr>
        </p:nvSpPr>
        <p:spPr/>
        <p:txBody>
          <a:bodyPr/>
          <a:lstStyle/>
          <a:p>
            <a:r>
              <a:rPr lang="en-US" dirty="0"/>
              <a:t>GAS TURBINE</a:t>
            </a:r>
          </a:p>
        </p:txBody>
      </p:sp>
      <p:sp>
        <p:nvSpPr>
          <p:cNvPr id="3" name="Content Placeholder 2">
            <a:extLst>
              <a:ext uri="{FF2B5EF4-FFF2-40B4-BE49-F238E27FC236}">
                <a16:creationId xmlns:a16="http://schemas.microsoft.com/office/drawing/2014/main" id="{5BB087B7-6ED8-41B2-BB3F-B1D0609AD775}"/>
              </a:ext>
            </a:extLst>
          </p:cNvPr>
          <p:cNvSpPr>
            <a:spLocks noGrp="1"/>
          </p:cNvSpPr>
          <p:nvPr>
            <p:ph idx="1"/>
          </p:nvPr>
        </p:nvSpPr>
        <p:spPr>
          <a:xfrm>
            <a:off x="838200" y="1825625"/>
            <a:ext cx="10515600" cy="4923518"/>
          </a:xfrm>
        </p:spPr>
        <p:txBody>
          <a:bodyPr/>
          <a:lstStyle/>
          <a:p>
            <a:pPr marL="0" indent="0">
              <a:buNone/>
            </a:pPr>
            <a:r>
              <a:rPr lang="en-US" dirty="0"/>
              <a:t>Gas turbine is a type of internal combustion (IC) engine in which burning of an air-fuel mixture produces hot gases that spin a turbine to produce power. </a:t>
            </a:r>
          </a:p>
          <a:p>
            <a:pPr marL="0" indent="0">
              <a:buNone/>
            </a:pPr>
            <a:r>
              <a:rPr lang="en-US" dirty="0"/>
              <a:t>It is the production of hot gas during fuel combustion, not the fuel itself that gives gas turbines the name. </a:t>
            </a:r>
          </a:p>
          <a:p>
            <a:pPr marL="0" indent="0">
              <a:buNone/>
            </a:pPr>
            <a:r>
              <a:rPr lang="en-US" dirty="0"/>
              <a:t>Gas turbines can utilize a variety of fuels, including natural gas, fuel oils, and synthetic fuels. </a:t>
            </a:r>
          </a:p>
          <a:p>
            <a:pPr marL="0" indent="0">
              <a:buNone/>
            </a:pPr>
            <a:r>
              <a:rPr lang="en-US" dirty="0"/>
              <a:t>Combustion occurs continuously in gas turbines, as opposed to reciprocating IC engines, in which combustion occurs intermittently.</a:t>
            </a:r>
          </a:p>
        </p:txBody>
      </p:sp>
    </p:spTree>
    <p:extLst>
      <p:ext uri="{BB962C8B-B14F-4D97-AF65-F5344CB8AC3E}">
        <p14:creationId xmlns:p14="http://schemas.microsoft.com/office/powerpoint/2010/main" val="40657388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2395</TotalTime>
  <Words>2665</Words>
  <Application>Microsoft Office PowerPoint</Application>
  <PresentationFormat>Widescreen</PresentationFormat>
  <Paragraphs>265</Paragraphs>
  <Slides>55</Slides>
  <Notes>0</Notes>
  <HiddenSlides>0</HiddenSlides>
  <MMClips>0</MMClips>
  <ScaleCrop>false</ScaleCrop>
  <HeadingPairs>
    <vt:vector size="4" baseType="variant">
      <vt:variant>
        <vt:lpstr>Theme</vt:lpstr>
      </vt:variant>
      <vt:variant>
        <vt:i4>1</vt:i4>
      </vt:variant>
      <vt:variant>
        <vt:lpstr>Slide Titles</vt:lpstr>
      </vt:variant>
      <vt:variant>
        <vt:i4>55</vt:i4>
      </vt:variant>
    </vt:vector>
  </HeadingPairs>
  <TitlesOfParts>
    <vt:vector size="56" baseType="lpstr">
      <vt:lpstr>Office Theme</vt:lpstr>
      <vt:lpstr>HEAT ENGINES </vt:lpstr>
      <vt:lpstr>WHAT IS HEAT ENGINE</vt:lpstr>
      <vt:lpstr>TYPES OF HEAT ENGINES</vt:lpstr>
      <vt:lpstr>INTERNAL COMBUSTION ENGINES</vt:lpstr>
      <vt:lpstr>SPARK IGNITION ENGINE</vt:lpstr>
      <vt:lpstr>COMPRESSION IGNITION ENGINE</vt:lpstr>
      <vt:lpstr>EXTERNAL COMBUSTION ENGINE</vt:lpstr>
      <vt:lpstr>PowerPoint Presentation</vt:lpstr>
      <vt:lpstr>GAS TURBINE</vt:lpstr>
      <vt:lpstr>PowerPoint Presentation</vt:lpstr>
      <vt:lpstr>Marine Diesel Engine</vt:lpstr>
      <vt:lpstr>Basic engine components</vt:lpstr>
      <vt:lpstr>Engine Components</vt:lpstr>
      <vt:lpstr>Engine Components</vt:lpstr>
      <vt:lpstr>Engine Components</vt:lpstr>
      <vt:lpstr>Engine Component</vt:lpstr>
      <vt:lpstr>Engine Components</vt:lpstr>
      <vt:lpstr>Engine Components</vt:lpstr>
      <vt:lpstr>Engine Components</vt:lpstr>
      <vt:lpstr>Engine Components</vt:lpstr>
      <vt:lpstr>Engine Components</vt:lpstr>
      <vt:lpstr>Engine Components</vt:lpstr>
      <vt:lpstr>Definitions</vt:lpstr>
      <vt:lpstr>Definitions</vt:lpstr>
      <vt:lpstr>Definitions</vt:lpstr>
      <vt:lpstr>Definitions</vt:lpstr>
      <vt:lpstr>Types of Diesel Engines</vt:lpstr>
      <vt:lpstr>Types of Diesel Engine</vt:lpstr>
      <vt:lpstr>Types of Diesel Engine</vt:lpstr>
      <vt:lpstr>Types of Diesel Engine</vt:lpstr>
      <vt:lpstr>Types of Diesel Engine</vt:lpstr>
      <vt:lpstr>Differences between 2-stroke and 4-stroke</vt:lpstr>
      <vt:lpstr>Differences b/w 2 stroke and 4 stroke engines</vt:lpstr>
      <vt:lpstr>Bilge and Ballast system</vt:lpstr>
      <vt:lpstr>Bilge System</vt:lpstr>
      <vt:lpstr>Bilge System</vt:lpstr>
      <vt:lpstr>Ballast system</vt:lpstr>
      <vt:lpstr>PowerPoint Presentation</vt:lpstr>
      <vt:lpstr>PowerPoint Presentation</vt:lpstr>
      <vt:lpstr>Importance of Ballast System</vt:lpstr>
      <vt:lpstr>Types Of Ballast Conditions</vt:lpstr>
      <vt:lpstr>Types of Ballast Tanks </vt:lpstr>
      <vt:lpstr>Types of Ballast tanks</vt:lpstr>
      <vt:lpstr>Types of Ballast Tanks</vt:lpstr>
      <vt:lpstr>Steering gear</vt:lpstr>
      <vt:lpstr>Steering gear - Power unit</vt:lpstr>
      <vt:lpstr>Ram type steering gear</vt:lpstr>
      <vt:lpstr>Marine Steam Power Plant</vt:lpstr>
      <vt:lpstr>Marine Steam Power Plant</vt:lpstr>
      <vt:lpstr>Components of steam power plant</vt:lpstr>
      <vt:lpstr>Marine Power Plant – Steam generation</vt:lpstr>
      <vt:lpstr>Components of steam power plant - functions</vt:lpstr>
      <vt:lpstr>Marine Power Plant – types of Boiler</vt:lpstr>
      <vt:lpstr>Marine Power Plant – boiler mountings and Attachment</vt:lpstr>
      <vt:lpstr>Marine Power Plant – boiler mountings and Attachment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HEAT ENGINES </dc:title>
  <dc:creator>USER</dc:creator>
  <cp:lastModifiedBy>Unknown User</cp:lastModifiedBy>
  <cp:revision>79</cp:revision>
  <dcterms:created xsi:type="dcterms:W3CDTF">2020-02-11T18:55:37Z</dcterms:created>
  <dcterms:modified xsi:type="dcterms:W3CDTF">2022-10-06T10:16:08Z</dcterms:modified>
</cp:coreProperties>
</file>

<file path=docProps/thumbnail.jpeg>
</file>